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58" r:id="rId5"/>
    <p:sldId id="266" r:id="rId6"/>
    <p:sldId id="267" r:id="rId7"/>
    <p:sldId id="268" r:id="rId8"/>
    <p:sldId id="269" r:id="rId9"/>
    <p:sldId id="270" r:id="rId10"/>
    <p:sldId id="261" r:id="rId11"/>
    <p:sldId id="262" r:id="rId12"/>
    <p:sldId id="263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  <a:srgbClr val="CC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001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11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7D4014-052E-48D9-B44E-BAC2EEDC3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4E58C85-D684-4662-9E3C-D6B8ABA60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8BE6B2-D3F6-481B-B6C3-C9A65683E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CC3F79-AE05-45AE-8993-05036385E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E30265-A6E0-441F-92C0-6223CCFB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6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7B1AED-938F-48F0-9B42-D461BFA2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2050D0D-ED0B-488C-8ECB-838E55384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DD5205-806E-40CD-85E9-C1EB9AB6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FEDD64-4E7E-4AFE-B0FF-4EDFE3B3C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54D45C-F874-44CB-BF08-5A620392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207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A2C0237-32E2-4CF7-8BA3-891AC24618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616E95-3576-4ACA-B8A2-D43EAE97D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D32ED3-B025-4523-8315-B9A52F0C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0EF413-8A77-4970-9ABE-FEBBB2272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6F7CF0-D52E-4D44-BF4A-DBB500DF7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632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A92AD3-6EC7-4228-9F8A-E76F54057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A9B4FC-91FC-4176-A3EC-AA241CAA0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66916B-3795-490E-BC7D-1E0194F5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57DABC-F310-493E-BC4D-4A17E23B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B45506-3F60-4FD2-A12E-121DB795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5435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B18311-26BB-4874-BAA4-ECFE93D7A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70B313B-8A8E-46E8-AFC2-37F8AA0FB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D7748E-EDCD-4D58-A2BF-D0D5600E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ABD8B45-1740-4739-AF39-74056126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B8FA91-BDE1-433B-BAE9-29A729C5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08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461415-E225-4150-81F1-A2CCB3BE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A43AD6-A7F1-417B-BDFF-67650A3E1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11EC7A4-047F-49A1-AA08-28308F8DE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F29E445-C625-412F-8571-3BBB3529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30E182A-CF57-4F91-9005-D3DA4ACF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A642051-E311-4965-81BC-806A42404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628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1CAEE0-37DE-4A0C-9DE5-EFC5AE79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5AFFE6-FFB2-4499-BB1E-2DB87F46F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AACEEE8-3D13-4348-89DF-8A90B0094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D52D537-74ED-4E6D-BBE8-63BA92083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C84A493-AA2F-490A-A493-898B531019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7DF1351-8279-4A7A-9967-461E8DA17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61A54EC-58EE-4136-B035-7E9C7780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F0DD976-85B7-45BB-8680-50470029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64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DD1C50-299D-43AE-8AE2-4A4A47BB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48CA9E4-9B2C-4763-B45E-82B4F1AC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3DC56E7-4BA7-45AA-98AB-31D98DBC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97DAAF4-AF45-4109-932A-C8E93376F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92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628AD94-9B9F-44E1-8DE5-CA4E66DF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06BAC12-81C1-4A38-934A-D32B512F3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A60BFB-05DA-41FC-B2E1-50DF407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9075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E3F2A-BEF0-4007-81AB-E531C60BC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DD670F-48D4-4156-AC80-A87E7127B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536F631-3B7B-4FC2-9B2B-074395483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6EE8F8-49E8-4E73-B287-AC2002AA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7BE655B-26BD-40A1-8FD4-4B5819F3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E7D6E7-2AE4-45BE-B5C3-32535A24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38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49A9CB-BBB2-473B-93E9-9B1965D3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148D924-3581-493D-88C1-7DC9213BF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4B77715-7145-456B-85B8-098C7DCD1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21DF1F0-3D5E-4E21-931C-889B93A9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126E29-AA5C-47E4-93E2-B56E6897C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F45109-9139-45A9-BA1E-F658FBAE2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09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B6F7E35-2F6D-4502-83A3-FCFD6A208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8B8D72-C5DF-4B35-A7D8-B26287643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D806FF-2390-4667-9927-8F8FC17FE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6E902-3D44-4875-81D3-0C7B507FE4EC}" type="datetimeFigureOut">
              <a:rPr kumimoji="1" lang="ja-JP" altLang="en-US" smtClean="0"/>
              <a:t>2025/1/25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C0DBBF-2319-4086-A4F5-783DA9BC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FEDA31-7BBE-43D0-A7FB-043064B76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9BAFE-EA15-4005-A927-2F04650D632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201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d-map.hozo.jp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qiita.com/koujikozaki/items/60e209517a1dd0b747a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ikidata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B8541AA0-8E23-4654-A3A5-99A7F2B37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99598"/>
            <a:ext cx="9144000" cy="1655762"/>
          </a:xfrm>
        </p:spPr>
        <p:txBody>
          <a:bodyPr/>
          <a:lstStyle/>
          <a:p>
            <a:r>
              <a:rPr lang="en-US" altLang="ja-JP" sz="3200" b="1" dirty="0">
                <a:hlinkClick r:id="rId2"/>
              </a:rPr>
              <a:t>https://wd-map.hozo.jp/</a:t>
            </a:r>
            <a:endParaRPr lang="en-US" altLang="ja-JP" sz="3200" b="1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509EF04-6771-E210-3AB3-0CE02C52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47" y="666690"/>
            <a:ext cx="11534134" cy="279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07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D36618-D843-466B-92EF-E8529AFE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78" y="240898"/>
            <a:ext cx="10924822" cy="584835"/>
          </a:xfrm>
        </p:spPr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FF0000"/>
                </a:solidFill>
                <a:latin typeface="+mn-ea"/>
                <a:ea typeface="+mn-ea"/>
              </a:rPr>
              <a:t>使い方の詳細③：</a:t>
            </a:r>
            <a:r>
              <a:rPr kumimoji="1" lang="en-US" altLang="ja-JP" sz="3200" b="1" dirty="0">
                <a:latin typeface="+mn-ea"/>
                <a:ea typeface="+mn-ea"/>
              </a:rPr>
              <a:t>MAP</a:t>
            </a:r>
            <a:r>
              <a:rPr kumimoji="1" lang="ja-JP" altLang="en-US" sz="3200" b="1" dirty="0">
                <a:latin typeface="+mn-ea"/>
                <a:ea typeface="+mn-ea"/>
              </a:rPr>
              <a:t>上で表示されたデータの詳細を表示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D05040-BF89-4F2A-91C1-2C1829FA22FF}"/>
              </a:ext>
            </a:extLst>
          </p:cNvPr>
          <p:cNvSpPr txBox="1"/>
          <p:nvPr/>
        </p:nvSpPr>
        <p:spPr>
          <a:xfrm>
            <a:off x="7213601" y="1533961"/>
            <a:ext cx="4914900" cy="3918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/>
              <a:t>③</a:t>
            </a:r>
            <a:r>
              <a:rPr lang="en-US" altLang="ja-JP" sz="2400" dirty="0"/>
              <a:t>MAP</a:t>
            </a:r>
            <a:r>
              <a:rPr lang="ja-JP" altLang="en-US" sz="2400" dirty="0"/>
              <a:t>に表示された</a:t>
            </a:r>
            <a:r>
              <a:rPr lang="ja-JP" altLang="en-US" sz="2400" b="1" u="sng" dirty="0"/>
              <a:t>点をクリックしてデータの概要を表示</a:t>
            </a:r>
            <a:r>
              <a:rPr lang="ja-JP" altLang="en-US" sz="2400" dirty="0"/>
              <a:t>する．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→表示されたデータの</a:t>
            </a:r>
            <a:br>
              <a:rPr lang="en-US" altLang="ja-JP" sz="2400" dirty="0"/>
            </a:br>
            <a:r>
              <a:rPr lang="ja-JP" altLang="en-US" sz="2400" dirty="0"/>
              <a:t>　</a:t>
            </a:r>
            <a:r>
              <a:rPr lang="ja-JP" altLang="en-US" sz="2400" u="sng" dirty="0"/>
              <a:t>リンクをクリック</a:t>
            </a:r>
            <a:r>
              <a:rPr lang="ja-JP" altLang="en-US" sz="2400" dirty="0"/>
              <a:t>することで，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・</a:t>
            </a:r>
            <a:r>
              <a:rPr lang="en-US" altLang="ja-JP" sz="2400" b="1" dirty="0"/>
              <a:t>Google Map</a:t>
            </a:r>
            <a:r>
              <a:rPr lang="ja-JP" altLang="en-US" sz="2400" b="1" dirty="0"/>
              <a:t>を用いた経路検索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b="1" dirty="0"/>
              <a:t>・</a:t>
            </a:r>
            <a:r>
              <a:rPr lang="en-US" altLang="ja-JP" sz="2400" b="1" dirty="0" err="1"/>
              <a:t>Wikidata</a:t>
            </a:r>
            <a:r>
              <a:rPr lang="ja-JP" altLang="en-US" sz="2400" b="1" dirty="0" err="1"/>
              <a:t>での</a:t>
            </a:r>
            <a:r>
              <a:rPr lang="ja-JP" altLang="en-US" sz="2400" b="1" dirty="0"/>
              <a:t>定義内容の確認</a:t>
            </a:r>
            <a:endParaRPr lang="en-US" altLang="ja-JP" sz="2400" b="1" dirty="0"/>
          </a:p>
          <a:p>
            <a:pPr>
              <a:lnSpc>
                <a:spcPct val="150000"/>
              </a:lnSpc>
            </a:pPr>
            <a:r>
              <a:rPr lang="ja-JP" altLang="en-US" sz="2400" dirty="0"/>
              <a:t>ができる</a:t>
            </a:r>
            <a:r>
              <a:rPr lang="ja-JP" altLang="en-US" sz="2000" dirty="0"/>
              <a:t>．</a:t>
            </a:r>
            <a:endParaRPr kumimoji="1" lang="ja-JP" altLang="en-US" sz="2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E4C3B6D-8FCB-4E93-827C-987CF6885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78" y="906943"/>
            <a:ext cx="6860823" cy="5734074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CDFD8D4-7723-48A6-90DA-AC8B2E93AF05}"/>
              </a:ext>
            </a:extLst>
          </p:cNvPr>
          <p:cNvSpPr/>
          <p:nvPr/>
        </p:nvSpPr>
        <p:spPr>
          <a:xfrm>
            <a:off x="819009" y="4836962"/>
            <a:ext cx="2387036" cy="615572"/>
          </a:xfrm>
          <a:prstGeom prst="wedgeRectCallout">
            <a:avLst>
              <a:gd name="adj1" fmla="val -2802"/>
              <a:gd name="adj2" fmla="val -91018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③</a:t>
            </a:r>
            <a:r>
              <a:rPr kumimoji="1" lang="en-US" altLang="ja-JP" sz="1400" dirty="0">
                <a:solidFill>
                  <a:srgbClr val="FF0000"/>
                </a:solidFill>
              </a:rPr>
              <a:t>MAP</a:t>
            </a:r>
            <a:r>
              <a:rPr kumimoji="1" lang="ja-JP" altLang="en-US" sz="1400" dirty="0">
                <a:solidFill>
                  <a:srgbClr val="FF0000"/>
                </a:solidFill>
              </a:rPr>
              <a:t>に表示された点をクリックしてデータを表示</a:t>
            </a:r>
          </a:p>
        </p:txBody>
      </p:sp>
    </p:spTree>
    <p:extLst>
      <p:ext uri="{BB962C8B-B14F-4D97-AF65-F5344CB8AC3E}">
        <p14:creationId xmlns:p14="http://schemas.microsoft.com/office/powerpoint/2010/main" val="357158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DFB128-6D6E-41B3-855C-78BC5699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3" y="935566"/>
            <a:ext cx="6733320" cy="5627511"/>
          </a:xfrm>
          <a:prstGeom prst="rect">
            <a:avLst/>
          </a:prstGeom>
        </p:spPr>
      </p:pic>
      <p:sp>
        <p:nvSpPr>
          <p:cNvPr id="4" name="タイトル 1">
            <a:extLst>
              <a:ext uri="{FF2B5EF4-FFF2-40B4-BE49-F238E27FC236}">
                <a16:creationId xmlns:a16="http://schemas.microsoft.com/office/drawing/2014/main" id="{E3BB60A0-7336-4A05-92D9-93EFE17C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78" y="240898"/>
            <a:ext cx="10924822" cy="584835"/>
          </a:xfrm>
        </p:spPr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FF0000"/>
                </a:solidFill>
                <a:latin typeface="+mn-ea"/>
                <a:ea typeface="+mn-ea"/>
              </a:rPr>
              <a:t>使い方の詳細④：</a:t>
            </a:r>
            <a:r>
              <a:rPr lang="en-US" altLang="ja-JP" sz="32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ja-JP" sz="3200" b="1" dirty="0">
                <a:latin typeface="+mn-ea"/>
                <a:ea typeface="+mn-ea"/>
              </a:rPr>
              <a:t>Google Map</a:t>
            </a:r>
            <a:r>
              <a:rPr lang="ja-JP" altLang="en-US" sz="3200" b="1" dirty="0">
                <a:latin typeface="+mn-ea"/>
                <a:ea typeface="+mn-ea"/>
              </a:rPr>
              <a:t>を用いた経路検索</a:t>
            </a:r>
            <a:endParaRPr kumimoji="1" lang="ja-JP" altLang="en-US" sz="3200" b="1" dirty="0">
              <a:latin typeface="+mn-ea"/>
              <a:ea typeface="+mn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E46ADE-679D-4D4D-97B3-FCA2B723229B}"/>
              </a:ext>
            </a:extLst>
          </p:cNvPr>
          <p:cNvSpPr txBox="1"/>
          <p:nvPr/>
        </p:nvSpPr>
        <p:spPr>
          <a:xfrm>
            <a:off x="7050661" y="1536508"/>
            <a:ext cx="5060951" cy="502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/>
              <a:t>④</a:t>
            </a:r>
            <a:r>
              <a:rPr lang="ja-JP" altLang="en-US" sz="2400" b="1" dirty="0"/>
              <a:t>「経路検索」に表示される</a:t>
            </a:r>
            <a:r>
              <a:rPr lang="ja-JP" altLang="en-US" sz="2400" b="1" u="sng" dirty="0"/>
              <a:t>リンク</a:t>
            </a:r>
            <a:r>
              <a:rPr lang="ja-JP" altLang="en-US" sz="2400" dirty="0"/>
              <a:t>をクリックすると，別ウィンドウ（タブ）で，「現在地」から「選択したデータの場所」までの</a:t>
            </a:r>
            <a:r>
              <a:rPr lang="en-US" altLang="ja-JP" sz="2400" b="1" u="sng" dirty="0"/>
              <a:t>Google Map</a:t>
            </a:r>
            <a:r>
              <a:rPr lang="ja-JP" altLang="en-US" sz="2400" b="1" u="sng" dirty="0"/>
              <a:t>を用いた経路検索結果</a:t>
            </a:r>
            <a:r>
              <a:rPr lang="ja-JP" altLang="en-US" sz="2400" dirty="0"/>
              <a:t>が表示される．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kumimoji="1" lang="en-US" altLang="ja-JP" sz="2400" dirty="0"/>
              <a:t>※</a:t>
            </a:r>
            <a:r>
              <a:rPr kumimoji="1" lang="ja-JP" altLang="en-US" sz="2400" dirty="0"/>
              <a:t>起点は「現在地」で検索する</a:t>
            </a:r>
            <a:br>
              <a:rPr kumimoji="1" lang="en-US" altLang="ja-JP" sz="2400" dirty="0"/>
            </a:br>
            <a:r>
              <a:rPr kumimoji="1" lang="ja-JP" altLang="en-US" sz="2400" dirty="0"/>
              <a:t> 　→必要に応じて</a:t>
            </a:r>
            <a:r>
              <a:rPr kumimoji="1" lang="en-US" altLang="ja-JP" sz="2400" dirty="0"/>
              <a:t>Google</a:t>
            </a:r>
            <a:r>
              <a:rPr kumimoji="1" lang="ja-JP" altLang="en-US" sz="2400" dirty="0"/>
              <a:t> </a:t>
            </a:r>
            <a:r>
              <a:rPr kumimoji="1" lang="en-US" altLang="ja-JP" sz="2400" dirty="0"/>
              <a:t>Map</a:t>
            </a:r>
            <a:r>
              <a:rPr kumimoji="1" lang="ja-JP" altLang="en-US" sz="2400" dirty="0"/>
              <a:t>上で</a:t>
            </a:r>
            <a:br>
              <a:rPr kumimoji="1" lang="en-US" altLang="ja-JP" sz="2400" dirty="0"/>
            </a:br>
            <a:r>
              <a:rPr kumimoji="1" lang="ja-JP" altLang="en-US" sz="2400" dirty="0"/>
              <a:t> 　　変更する</a:t>
            </a:r>
          </a:p>
        </p:txBody>
      </p:sp>
    </p:spTree>
    <p:extLst>
      <p:ext uri="{BB962C8B-B14F-4D97-AF65-F5344CB8AC3E}">
        <p14:creationId xmlns:p14="http://schemas.microsoft.com/office/powerpoint/2010/main" val="281227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E3BB60A0-7336-4A05-92D9-93EFE17C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78" y="240898"/>
            <a:ext cx="10924822" cy="584835"/>
          </a:xfrm>
        </p:spPr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0000FF"/>
                </a:solidFill>
                <a:latin typeface="+mn-ea"/>
                <a:ea typeface="+mn-ea"/>
              </a:rPr>
              <a:t>参考：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ja-JP" sz="3200" b="1" dirty="0" err="1">
                <a:latin typeface="+mn-ea"/>
                <a:ea typeface="+mn-ea"/>
              </a:rPr>
              <a:t>Wikidata</a:t>
            </a:r>
            <a:r>
              <a:rPr lang="ja-JP" altLang="en-US" sz="3200" b="1" dirty="0" err="1">
                <a:latin typeface="+mn-ea"/>
                <a:ea typeface="+mn-ea"/>
              </a:rPr>
              <a:t>での</a:t>
            </a:r>
            <a:r>
              <a:rPr lang="ja-JP" altLang="en-US" sz="3200" b="1" dirty="0">
                <a:latin typeface="+mn-ea"/>
                <a:ea typeface="+mn-ea"/>
              </a:rPr>
              <a:t>定義内容の確認</a:t>
            </a:r>
            <a:endParaRPr kumimoji="1" lang="ja-JP" altLang="en-US" sz="3200" b="1" dirty="0">
              <a:latin typeface="+mn-ea"/>
              <a:ea typeface="+mn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5E46ADE-679D-4D4D-97B3-FCA2B723229B}"/>
              </a:ext>
            </a:extLst>
          </p:cNvPr>
          <p:cNvSpPr txBox="1"/>
          <p:nvPr/>
        </p:nvSpPr>
        <p:spPr>
          <a:xfrm>
            <a:off x="114301" y="4826675"/>
            <a:ext cx="5041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「</a:t>
            </a:r>
            <a:r>
              <a:rPr lang="en-US" altLang="ja-JP" b="1" dirty="0" err="1"/>
              <a:t>Wikidata</a:t>
            </a:r>
            <a:r>
              <a:rPr lang="ja-JP" altLang="en-US" b="1" dirty="0" err="1"/>
              <a:t>での</a:t>
            </a:r>
            <a:r>
              <a:rPr lang="ja-JP" altLang="en-US" b="1" dirty="0"/>
              <a:t>定義を見る」に表示される</a:t>
            </a:r>
            <a:br>
              <a:rPr lang="en-US" altLang="ja-JP" b="1" dirty="0"/>
            </a:br>
            <a:r>
              <a:rPr lang="ja-JP" altLang="en-US" b="1" u="sng" dirty="0"/>
              <a:t>リンク</a:t>
            </a:r>
            <a:r>
              <a:rPr lang="ja-JP" altLang="en-US" dirty="0"/>
              <a:t>をクリックすると，</a:t>
            </a:r>
            <a:r>
              <a:rPr lang="en-US" altLang="ja-JP" dirty="0" err="1"/>
              <a:t>Wikidata</a:t>
            </a:r>
            <a:r>
              <a:rPr lang="ja-JP" altLang="en-US" dirty="0"/>
              <a:t>上のデータの詳細を確認できる．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ja-JP" altLang="en-US" b="1" dirty="0"/>
              <a:t>上部のリンク</a:t>
            </a:r>
            <a:r>
              <a:rPr lang="ja-JP" altLang="en-US" dirty="0"/>
              <a:t>→データ内容の簡単な可視化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ja-JP" altLang="en-US" b="1" dirty="0"/>
              <a:t>下部のデータ名のリンク</a:t>
            </a:r>
            <a:r>
              <a:rPr lang="ja-JP" altLang="en-US" dirty="0"/>
              <a:t>→</a:t>
            </a:r>
            <a:r>
              <a:rPr lang="en-US" altLang="ja-JP" dirty="0" err="1"/>
              <a:t>Wikidata</a:t>
            </a:r>
            <a:r>
              <a:rPr lang="ja-JP" altLang="en-US" dirty="0"/>
              <a:t>のページ</a:t>
            </a:r>
            <a:endParaRPr lang="en-US" altLang="ja-JP" dirty="0"/>
          </a:p>
          <a:p>
            <a:r>
              <a:rPr lang="ja-JP" altLang="en-US" dirty="0"/>
              <a:t>を表示する．</a:t>
            </a: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053A4EA-F568-4EE9-821F-04026BC69C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55" r="54299" b="35492"/>
          <a:stretch/>
        </p:blipFill>
        <p:spPr>
          <a:xfrm>
            <a:off x="101600" y="949961"/>
            <a:ext cx="5104634" cy="3804355"/>
          </a:xfrm>
          <a:prstGeom prst="rect">
            <a:avLst/>
          </a:prstGeom>
        </p:spPr>
      </p:pic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2172D34F-734E-4981-8C27-61DCC3920361}"/>
              </a:ext>
            </a:extLst>
          </p:cNvPr>
          <p:cNvSpPr/>
          <p:nvPr/>
        </p:nvSpPr>
        <p:spPr>
          <a:xfrm>
            <a:off x="767644" y="3668889"/>
            <a:ext cx="3646312" cy="42897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7C63F77-510B-4E49-B501-FAD23BCFAB39}"/>
              </a:ext>
            </a:extLst>
          </p:cNvPr>
          <p:cNvSpPr/>
          <p:nvPr/>
        </p:nvSpPr>
        <p:spPr>
          <a:xfrm>
            <a:off x="767644" y="4143022"/>
            <a:ext cx="1106312" cy="21448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32AC4E3-71AB-4325-83A8-FA97AC039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078" y="949961"/>
            <a:ext cx="2665601" cy="560832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79C8815-AA40-40AE-A5A3-3328D01C0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523" y="953390"/>
            <a:ext cx="3926840" cy="5663712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6BC319A9-F2A3-416F-A322-99D791976966}"/>
              </a:ext>
            </a:extLst>
          </p:cNvPr>
          <p:cNvSpPr/>
          <p:nvPr/>
        </p:nvSpPr>
        <p:spPr>
          <a:xfrm rot="19683574">
            <a:off x="2652519" y="2758607"/>
            <a:ext cx="3178499" cy="260385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下カーブ 11">
            <a:extLst>
              <a:ext uri="{FF2B5EF4-FFF2-40B4-BE49-F238E27FC236}">
                <a16:creationId xmlns:a16="http://schemas.microsoft.com/office/drawing/2014/main" id="{813C53D7-7F93-4478-BBA0-E1364138FE3F}"/>
              </a:ext>
            </a:extLst>
          </p:cNvPr>
          <p:cNvSpPr/>
          <p:nvPr/>
        </p:nvSpPr>
        <p:spPr>
          <a:xfrm rot="20574918">
            <a:off x="866671" y="1900926"/>
            <a:ext cx="8180718" cy="1130116"/>
          </a:xfrm>
          <a:prstGeom prst="curvedDownArrow">
            <a:avLst>
              <a:gd name="adj1" fmla="val 10751"/>
              <a:gd name="adj2" fmla="val 34142"/>
              <a:gd name="adj3" fmla="val 25000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E5CD6BC-AB84-477F-9F6B-508B7E6836DC}"/>
              </a:ext>
            </a:extLst>
          </p:cNvPr>
          <p:cNvSpPr/>
          <p:nvPr/>
        </p:nvSpPr>
        <p:spPr>
          <a:xfrm>
            <a:off x="8789665" y="6220844"/>
            <a:ext cx="2714205" cy="461665"/>
          </a:xfrm>
          <a:prstGeom prst="rect">
            <a:avLst/>
          </a:prstGeom>
          <a:solidFill>
            <a:srgbClr val="FFFFCC"/>
          </a:solidFill>
          <a:ln w="38100">
            <a:solidFill>
              <a:srgbClr val="FFC000"/>
            </a:solidFill>
          </a:ln>
        </p:spPr>
        <p:txBody>
          <a:bodyPr wrap="none">
            <a:spAutoFit/>
          </a:bodyPr>
          <a:lstStyle/>
          <a:p>
            <a:r>
              <a:rPr lang="en-US" altLang="ja-JP" sz="2400" b="1" dirty="0" err="1"/>
              <a:t>Wikidata</a:t>
            </a:r>
            <a:r>
              <a:rPr lang="ja-JP" altLang="en-US" sz="2400" b="1" dirty="0"/>
              <a:t>のページ</a:t>
            </a:r>
            <a:endParaRPr lang="en-US" altLang="ja-JP" sz="2400" b="1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C50094B-BBC8-4815-B9AC-EE87EB8A6F2C}"/>
              </a:ext>
            </a:extLst>
          </p:cNvPr>
          <p:cNvSpPr/>
          <p:nvPr/>
        </p:nvSpPr>
        <p:spPr>
          <a:xfrm>
            <a:off x="5104868" y="6220844"/>
            <a:ext cx="2954655" cy="461665"/>
          </a:xfrm>
          <a:prstGeom prst="rect">
            <a:avLst/>
          </a:prstGeom>
          <a:solidFill>
            <a:srgbClr val="FFFFCC"/>
          </a:solidFill>
          <a:ln w="38100">
            <a:solidFill>
              <a:srgbClr val="00B050"/>
            </a:solidFill>
          </a:ln>
        </p:spPr>
        <p:txBody>
          <a:bodyPr wrap="none">
            <a:spAutoFit/>
          </a:bodyPr>
          <a:lstStyle/>
          <a:p>
            <a:r>
              <a:rPr lang="ja-JP" altLang="en-US" sz="2400" b="1" dirty="0"/>
              <a:t>データ内容の可視化</a:t>
            </a:r>
            <a:endParaRPr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726870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BC197EF-D361-9699-8D62-070B6FA4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299" y="240898"/>
            <a:ext cx="5041445" cy="609432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4FDC8D8-18A2-CACB-AB84-7430ADE34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7" y="670330"/>
            <a:ext cx="5312994" cy="551733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298E95B4-9DEC-C03B-73A4-706F25894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6" y="132021"/>
            <a:ext cx="6624521" cy="584835"/>
          </a:xfrm>
        </p:spPr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FF0000"/>
                </a:solidFill>
                <a:latin typeface="+mn-ea"/>
                <a:ea typeface="+mn-ea"/>
              </a:rPr>
              <a:t>使い方の詳細⑤：</a:t>
            </a:r>
            <a:r>
              <a:rPr lang="en-US" altLang="ja-JP" sz="32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ja-JP" altLang="en-US" sz="3200" b="1" dirty="0">
                <a:latin typeface="+mn-ea"/>
                <a:ea typeface="+mn-ea"/>
              </a:rPr>
              <a:t>複数</a:t>
            </a:r>
            <a:r>
              <a:rPr lang="en-US" altLang="ja-JP" sz="3200" b="1" dirty="0">
                <a:latin typeface="+mn-ea"/>
                <a:ea typeface="+mn-ea"/>
              </a:rPr>
              <a:t>MAP</a:t>
            </a:r>
            <a:r>
              <a:rPr lang="ja-JP" altLang="en-US" sz="3200" b="1" dirty="0">
                <a:latin typeface="+mn-ea"/>
                <a:ea typeface="+mn-ea"/>
              </a:rPr>
              <a:t>の合成</a:t>
            </a:r>
            <a:endParaRPr kumimoji="1" lang="ja-JP" altLang="en-US" sz="3200" b="1" dirty="0">
              <a:latin typeface="+mn-ea"/>
              <a:ea typeface="+mn-ea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A16E38A-453E-B79A-BD5F-0E73CB770252}"/>
              </a:ext>
            </a:extLst>
          </p:cNvPr>
          <p:cNvSpPr/>
          <p:nvPr/>
        </p:nvSpPr>
        <p:spPr>
          <a:xfrm>
            <a:off x="379148" y="1775539"/>
            <a:ext cx="2610484" cy="615572"/>
          </a:xfrm>
          <a:prstGeom prst="wedgeRectCallout">
            <a:avLst>
              <a:gd name="adj1" fmla="val 30687"/>
              <a:gd name="adj2" fmla="val 108130"/>
            </a:avLst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u="sng" dirty="0">
                <a:solidFill>
                  <a:srgbClr val="FF0000"/>
                </a:solidFill>
              </a:rPr>
              <a:t>作成した</a:t>
            </a:r>
            <a:r>
              <a:rPr kumimoji="1" lang="en-US" altLang="ja-JP" b="1" u="sng" dirty="0">
                <a:solidFill>
                  <a:srgbClr val="FF0000"/>
                </a:solidFill>
              </a:rPr>
              <a:t>MAP</a:t>
            </a:r>
            <a:r>
              <a:rPr kumimoji="1" lang="ja-JP" altLang="en-US" b="1" u="sng" dirty="0">
                <a:solidFill>
                  <a:srgbClr val="FF0000"/>
                </a:solidFill>
              </a:rPr>
              <a:t>の一覧</a:t>
            </a:r>
            <a:r>
              <a:rPr kumimoji="1" lang="ja-JP" altLang="en-US" dirty="0">
                <a:solidFill>
                  <a:srgbClr val="FF0000"/>
                </a:solidFill>
              </a:rPr>
              <a:t>が</a:t>
            </a:r>
            <a:r>
              <a:rPr kumimoji="1" lang="en-US" altLang="ja-JP" dirty="0">
                <a:solidFill>
                  <a:srgbClr val="FF0000"/>
                </a:solidFill>
              </a:rPr>
              <a:t>TOP</a:t>
            </a:r>
            <a:r>
              <a:rPr kumimoji="1" lang="ja-JP" altLang="en-US" dirty="0">
                <a:solidFill>
                  <a:srgbClr val="FF0000"/>
                </a:solidFill>
              </a:rPr>
              <a:t>画面に表示される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F502FD0-666F-CF2D-2CF8-958B1C473188}"/>
              </a:ext>
            </a:extLst>
          </p:cNvPr>
          <p:cNvSpPr/>
          <p:nvPr/>
        </p:nvSpPr>
        <p:spPr>
          <a:xfrm>
            <a:off x="3123141" y="2202622"/>
            <a:ext cx="3073940" cy="615573"/>
          </a:xfrm>
          <a:prstGeom prst="wedgeRectCallout">
            <a:avLst>
              <a:gd name="adj1" fmla="val -32523"/>
              <a:gd name="adj2" fmla="val 9877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[MAP</a:t>
            </a:r>
            <a:r>
              <a:rPr kumimoji="1" lang="ja-JP" altLang="en-US" b="1" dirty="0">
                <a:solidFill>
                  <a:srgbClr val="FF0000"/>
                </a:solidFill>
              </a:rPr>
              <a:t>表示</a:t>
            </a:r>
            <a:r>
              <a:rPr kumimoji="1" lang="en-US" altLang="ja-JP" b="1" dirty="0">
                <a:solidFill>
                  <a:srgbClr val="FF0000"/>
                </a:solidFill>
              </a:rPr>
              <a:t>]</a:t>
            </a:r>
            <a:r>
              <a:rPr kumimoji="1" lang="ja-JP" altLang="en-US" dirty="0">
                <a:solidFill>
                  <a:srgbClr val="FF0000"/>
                </a:solidFill>
              </a:rPr>
              <a:t>→各</a:t>
            </a:r>
            <a:r>
              <a:rPr kumimoji="1" lang="en-US" altLang="ja-JP" dirty="0">
                <a:solidFill>
                  <a:srgbClr val="FF0000"/>
                </a:solidFill>
              </a:rPr>
              <a:t>MAP</a:t>
            </a:r>
            <a:r>
              <a:rPr kumimoji="1" lang="ja-JP" altLang="en-US" dirty="0">
                <a:solidFill>
                  <a:srgbClr val="FF0000"/>
                </a:solidFill>
              </a:rPr>
              <a:t>の表示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en-US" altLang="ja-JP" b="1" dirty="0">
                <a:solidFill>
                  <a:srgbClr val="FF0000"/>
                </a:solidFill>
              </a:rPr>
              <a:t>[×]</a:t>
            </a:r>
            <a:r>
              <a:rPr lang="ja-JP" altLang="en-US" dirty="0">
                <a:solidFill>
                  <a:srgbClr val="FF0000"/>
                </a:solidFill>
              </a:rPr>
              <a:t>→リストから削除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B5DC9C0-1F82-BC96-0573-716AA7888466}"/>
              </a:ext>
            </a:extLst>
          </p:cNvPr>
          <p:cNvSpPr/>
          <p:nvPr/>
        </p:nvSpPr>
        <p:spPr>
          <a:xfrm>
            <a:off x="1537398" y="2993457"/>
            <a:ext cx="281354" cy="22272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925A19A5-E357-E2A3-E356-877978B26307}"/>
              </a:ext>
            </a:extLst>
          </p:cNvPr>
          <p:cNvSpPr/>
          <p:nvPr/>
        </p:nvSpPr>
        <p:spPr>
          <a:xfrm>
            <a:off x="1765429" y="5897486"/>
            <a:ext cx="3509563" cy="615572"/>
          </a:xfrm>
          <a:prstGeom prst="wedgeRectCallout">
            <a:avLst>
              <a:gd name="adj1" fmla="val -25430"/>
              <a:gd name="adj2" fmla="val -84488"/>
            </a:avLst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⑤</a:t>
            </a:r>
            <a:r>
              <a:rPr kumimoji="1" lang="ja-JP" altLang="en-US" b="1" u="sng" dirty="0">
                <a:solidFill>
                  <a:srgbClr val="FF0000"/>
                </a:solidFill>
              </a:rPr>
              <a:t>選択した</a:t>
            </a:r>
            <a:r>
              <a:rPr kumimoji="1" lang="en-US" altLang="ja-JP" b="1" u="sng" dirty="0">
                <a:solidFill>
                  <a:srgbClr val="FF0000"/>
                </a:solidFill>
              </a:rPr>
              <a:t>MAP</a:t>
            </a:r>
            <a:r>
              <a:rPr kumimoji="1" lang="ja-JP" altLang="en-US" b="1" u="sng" dirty="0">
                <a:solidFill>
                  <a:srgbClr val="FF0000"/>
                </a:solidFill>
              </a:rPr>
              <a:t>を合成</a:t>
            </a:r>
            <a:r>
              <a:rPr kumimoji="1" lang="ja-JP" altLang="en-US" dirty="0">
                <a:solidFill>
                  <a:srgbClr val="FF0000"/>
                </a:solidFill>
              </a:rPr>
              <a:t>して</a:t>
            </a:r>
            <a:br>
              <a:rPr kumimoji="1" lang="en-US" altLang="ja-JP" dirty="0">
                <a:solidFill>
                  <a:srgbClr val="FF0000"/>
                </a:solidFill>
              </a:rPr>
            </a:br>
            <a:r>
              <a:rPr kumimoji="1" lang="ja-JP" altLang="en-US" dirty="0">
                <a:solidFill>
                  <a:srgbClr val="FF0000"/>
                </a:solidFill>
              </a:rPr>
              <a:t> １つに重ねた</a:t>
            </a:r>
            <a:r>
              <a:rPr kumimoji="1" lang="en-US" altLang="ja-JP" dirty="0">
                <a:solidFill>
                  <a:srgbClr val="FF0000"/>
                </a:solidFill>
              </a:rPr>
              <a:t>MAP</a:t>
            </a:r>
            <a:r>
              <a:rPr kumimoji="1" lang="ja-JP" altLang="en-US" dirty="0">
                <a:solidFill>
                  <a:srgbClr val="FF0000"/>
                </a:solidFill>
              </a:rPr>
              <a:t>が作成できる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DD6F686B-6374-84D5-88B0-5AD776219157}"/>
              </a:ext>
            </a:extLst>
          </p:cNvPr>
          <p:cNvSpPr/>
          <p:nvPr/>
        </p:nvSpPr>
        <p:spPr>
          <a:xfrm rot="4964862">
            <a:off x="1366385" y="5375547"/>
            <a:ext cx="733038" cy="300881"/>
          </a:xfrm>
          <a:prstGeom prst="rightArrow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97DC9638-B29F-496C-40F6-F76904337B80}"/>
              </a:ext>
            </a:extLst>
          </p:cNvPr>
          <p:cNvSpPr/>
          <p:nvPr/>
        </p:nvSpPr>
        <p:spPr>
          <a:xfrm rot="20075410">
            <a:off x="4908398" y="4841543"/>
            <a:ext cx="2473296" cy="758370"/>
          </a:xfrm>
          <a:prstGeom prst="rightArrow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44115C02-47E8-EC11-9DCE-340909CB8B22}"/>
              </a:ext>
            </a:extLst>
          </p:cNvPr>
          <p:cNvSpPr/>
          <p:nvPr/>
        </p:nvSpPr>
        <p:spPr>
          <a:xfrm>
            <a:off x="6354226" y="1574849"/>
            <a:ext cx="2186798" cy="1532292"/>
          </a:xfrm>
          <a:prstGeom prst="wedgeRectCallout">
            <a:avLst>
              <a:gd name="adj1" fmla="val 34305"/>
              <a:gd name="adj2" fmla="val 83390"/>
            </a:avLst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dirty="0">
                <a:solidFill>
                  <a:srgbClr val="FF0000"/>
                </a:solidFill>
              </a:rPr>
              <a:t>・一宮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・西国三十三箇所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・四国八十八箇所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・空港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を重ねた</a:t>
            </a:r>
            <a:r>
              <a:rPr lang="en-US" altLang="ja-JP" b="1" dirty="0">
                <a:solidFill>
                  <a:srgbClr val="FF0000"/>
                </a:solidFill>
              </a:rPr>
              <a:t>MAP</a:t>
            </a:r>
            <a:r>
              <a:rPr lang="ja-JP" altLang="en-US" b="1" dirty="0">
                <a:solidFill>
                  <a:srgbClr val="FF0000"/>
                </a:solidFill>
              </a:rPr>
              <a:t>の例</a:t>
            </a:r>
            <a:endParaRPr kumimoji="1"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1DFDC38-6873-A7A8-C724-3E2DE237FD47}"/>
              </a:ext>
            </a:extLst>
          </p:cNvPr>
          <p:cNvSpPr txBox="1"/>
          <p:nvPr/>
        </p:nvSpPr>
        <p:spPr>
          <a:xfrm>
            <a:off x="6797777" y="630398"/>
            <a:ext cx="4031873" cy="1015663"/>
          </a:xfrm>
          <a:prstGeom prst="rect">
            <a:avLst/>
          </a:prstGeom>
          <a:solidFill>
            <a:srgbClr val="CCFFFF"/>
          </a:solidFill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・</a:t>
            </a:r>
            <a:r>
              <a:rPr kumimoji="1" lang="ja-JP" altLang="en-US" sz="2000" b="1" u="sng" dirty="0"/>
              <a:t>一度に行く</a:t>
            </a:r>
            <a:r>
              <a:rPr kumimoji="1" lang="ja-JP" altLang="en-US" sz="2000" b="1" dirty="0"/>
              <a:t>と良い</a:t>
            </a:r>
            <a:r>
              <a:rPr kumimoji="1" lang="ja-JP" altLang="en-US" sz="2000" dirty="0"/>
              <a:t>神社，寺は？</a:t>
            </a:r>
            <a:endParaRPr kumimoji="1" lang="en-US" altLang="ja-JP" sz="2000" dirty="0"/>
          </a:p>
          <a:p>
            <a:r>
              <a:rPr lang="ja-JP" altLang="en-US" sz="2000" dirty="0"/>
              <a:t>・</a:t>
            </a:r>
            <a:r>
              <a:rPr lang="ja-JP" altLang="en-US" sz="2000" b="1" dirty="0"/>
              <a:t>空港からのアクセス</a:t>
            </a:r>
            <a:r>
              <a:rPr lang="ja-JP" altLang="en-US" sz="2000" dirty="0"/>
              <a:t>は？</a:t>
            </a:r>
            <a:endParaRPr lang="en-US" altLang="ja-JP" sz="2000" dirty="0"/>
          </a:p>
          <a:p>
            <a:r>
              <a:rPr kumimoji="1" lang="ja-JP" altLang="en-US" sz="2000" dirty="0"/>
              <a:t>など，</a:t>
            </a:r>
            <a:r>
              <a:rPr kumimoji="1" lang="ja-JP" altLang="en-US" sz="2000" b="1" i="1" dirty="0"/>
              <a:t>巡礼の計画に便利！</a:t>
            </a:r>
          </a:p>
        </p:txBody>
      </p:sp>
    </p:spTree>
    <p:extLst>
      <p:ext uri="{BB962C8B-B14F-4D97-AF65-F5344CB8AC3E}">
        <p14:creationId xmlns:p14="http://schemas.microsoft.com/office/powerpoint/2010/main" val="91516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E8251-1FE0-8B1E-300B-1FA2DCE94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94AA73-CCFC-C170-AAB1-80D89A9CD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133" y="716856"/>
            <a:ext cx="3495252" cy="579620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2A6276E-88AE-362A-444A-6445FFB6F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69" y="684261"/>
            <a:ext cx="5282264" cy="5485427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42540ABD-54CC-23DA-1427-63AF5C6F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56" y="132021"/>
            <a:ext cx="7051509" cy="584835"/>
          </a:xfrm>
        </p:spPr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FF0000"/>
                </a:solidFill>
                <a:latin typeface="+mn-ea"/>
                <a:ea typeface="+mn-ea"/>
              </a:rPr>
              <a:t>使い方の詳細⑥：</a:t>
            </a:r>
            <a:r>
              <a:rPr lang="en-US" altLang="ja-JP" sz="32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ja-JP" sz="3200" b="1" dirty="0">
                <a:latin typeface="+mn-ea"/>
                <a:ea typeface="+mn-ea"/>
              </a:rPr>
              <a:t>MAP</a:t>
            </a:r>
            <a:r>
              <a:rPr lang="ja-JP" altLang="en-US" sz="3200" b="1" dirty="0">
                <a:latin typeface="+mn-ea"/>
                <a:ea typeface="+mn-ea"/>
              </a:rPr>
              <a:t>の保存・共有</a:t>
            </a:r>
            <a:endParaRPr kumimoji="1" lang="ja-JP" altLang="en-US" sz="3200" b="1" dirty="0">
              <a:latin typeface="+mn-ea"/>
              <a:ea typeface="+mn-ea"/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FC548EA9-12DA-A3AD-62FE-40FFE05E0421}"/>
              </a:ext>
            </a:extLst>
          </p:cNvPr>
          <p:cNvSpPr/>
          <p:nvPr/>
        </p:nvSpPr>
        <p:spPr>
          <a:xfrm>
            <a:off x="825298" y="5917605"/>
            <a:ext cx="3833317" cy="615572"/>
          </a:xfrm>
          <a:prstGeom prst="wedgeRectCallout">
            <a:avLst>
              <a:gd name="adj1" fmla="val 25686"/>
              <a:gd name="adj2" fmla="val -89385"/>
            </a:avLst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⑥</a:t>
            </a:r>
            <a:r>
              <a:rPr kumimoji="1" lang="ja-JP" altLang="en-US" b="1" u="sng" dirty="0">
                <a:solidFill>
                  <a:srgbClr val="FF0000"/>
                </a:solidFill>
              </a:rPr>
              <a:t>作成した</a:t>
            </a:r>
            <a:r>
              <a:rPr kumimoji="1" lang="en-US" altLang="ja-JP" b="1" u="sng" dirty="0">
                <a:solidFill>
                  <a:srgbClr val="FF0000"/>
                </a:solidFill>
              </a:rPr>
              <a:t>MAP</a:t>
            </a:r>
            <a:r>
              <a:rPr lang="ja-JP" altLang="en-US" b="1" u="sng" dirty="0">
                <a:solidFill>
                  <a:srgbClr val="FF0000"/>
                </a:solidFill>
              </a:rPr>
              <a:t>の保存・共有</a:t>
            </a:r>
            <a:br>
              <a:rPr lang="en-US" altLang="ja-JP" b="1" u="sng" dirty="0">
                <a:solidFill>
                  <a:srgbClr val="FF0000"/>
                </a:solidFill>
              </a:rPr>
            </a:br>
            <a:r>
              <a:rPr lang="ja-JP" altLang="en-US" b="1" dirty="0">
                <a:solidFill>
                  <a:srgbClr val="FF0000"/>
                </a:solidFill>
              </a:rPr>
              <a:t>　</a:t>
            </a:r>
            <a:r>
              <a:rPr kumimoji="1" lang="ja-JP" altLang="en-US" dirty="0">
                <a:solidFill>
                  <a:srgbClr val="FF0000"/>
                </a:solidFill>
              </a:rPr>
              <a:t>のための</a:t>
            </a:r>
            <a:r>
              <a:rPr kumimoji="1" lang="en-US" altLang="ja-JP" dirty="0">
                <a:solidFill>
                  <a:srgbClr val="FF0000"/>
                </a:solidFill>
              </a:rPr>
              <a:t>QR</a:t>
            </a:r>
            <a:r>
              <a:rPr kumimoji="1" lang="ja-JP" altLang="en-US" dirty="0">
                <a:solidFill>
                  <a:srgbClr val="FF0000"/>
                </a:solidFill>
              </a:rPr>
              <a:t>コードを生成できる</a:t>
            </a: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55428E9D-55C9-2749-29BB-06FA8450CCAD}"/>
              </a:ext>
            </a:extLst>
          </p:cNvPr>
          <p:cNvSpPr/>
          <p:nvPr/>
        </p:nvSpPr>
        <p:spPr>
          <a:xfrm rot="20075410">
            <a:off x="4163689" y="4791618"/>
            <a:ext cx="1920030" cy="612137"/>
          </a:xfrm>
          <a:prstGeom prst="rightArrow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F72C81A-DA0A-53B3-3D30-E91B676FB57C}"/>
              </a:ext>
            </a:extLst>
          </p:cNvPr>
          <p:cNvSpPr/>
          <p:nvPr/>
        </p:nvSpPr>
        <p:spPr>
          <a:xfrm>
            <a:off x="6235272" y="933545"/>
            <a:ext cx="2285730" cy="2722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F5A3AF34-8BE6-AF66-9E17-E8FE2055C45C}"/>
              </a:ext>
            </a:extLst>
          </p:cNvPr>
          <p:cNvSpPr/>
          <p:nvPr/>
        </p:nvSpPr>
        <p:spPr>
          <a:xfrm>
            <a:off x="7930615" y="1295940"/>
            <a:ext cx="4109776" cy="989394"/>
          </a:xfrm>
          <a:prstGeom prst="wedgeRectCallout">
            <a:avLst>
              <a:gd name="adj1" fmla="val -38146"/>
              <a:gd name="adj2" fmla="val -68798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このページの</a:t>
            </a:r>
            <a:r>
              <a:rPr kumimoji="1" lang="en-US" altLang="ja-JP" b="1" dirty="0">
                <a:solidFill>
                  <a:srgbClr val="FF0000"/>
                </a:solidFill>
              </a:rPr>
              <a:t>URL</a:t>
            </a:r>
            <a:r>
              <a:rPr kumimoji="1" lang="ja-JP" altLang="en-US" dirty="0">
                <a:solidFill>
                  <a:srgbClr val="FF0000"/>
                </a:solidFill>
              </a:rPr>
              <a:t>を「ブックマーク」などで保存・共有することで，</a:t>
            </a:r>
            <a:r>
              <a:rPr kumimoji="1" lang="en-US" altLang="ja-JP" b="1" u="sng" dirty="0">
                <a:solidFill>
                  <a:srgbClr val="FF0000"/>
                </a:solidFill>
              </a:rPr>
              <a:t>MAP</a:t>
            </a:r>
            <a:r>
              <a:rPr kumimoji="1" lang="ja-JP" altLang="en-US" b="1" u="sng" dirty="0">
                <a:solidFill>
                  <a:srgbClr val="FF0000"/>
                </a:solidFill>
              </a:rPr>
              <a:t>の保存・共有</a:t>
            </a:r>
            <a:r>
              <a:rPr kumimoji="1" lang="ja-JP" altLang="en-US" dirty="0">
                <a:solidFill>
                  <a:srgbClr val="FF0000"/>
                </a:solidFill>
              </a:rPr>
              <a:t>ができる</a:t>
            </a: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69D3804E-E420-40BE-D691-F7FF79820CE4}"/>
              </a:ext>
            </a:extLst>
          </p:cNvPr>
          <p:cNvSpPr/>
          <p:nvPr/>
        </p:nvSpPr>
        <p:spPr>
          <a:xfrm>
            <a:off x="8312309" y="2864418"/>
            <a:ext cx="3082378" cy="792440"/>
          </a:xfrm>
          <a:prstGeom prst="wedgeRectCallout">
            <a:avLst>
              <a:gd name="adj1" fmla="val -63329"/>
              <a:gd name="adj2" fmla="val -44388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生成された</a:t>
            </a:r>
            <a:r>
              <a:rPr kumimoji="1" lang="en-US" altLang="ja-JP" b="1" dirty="0">
                <a:solidFill>
                  <a:srgbClr val="FF0000"/>
                </a:solidFill>
              </a:rPr>
              <a:t>QR</a:t>
            </a:r>
            <a:r>
              <a:rPr kumimoji="1" lang="ja-JP" altLang="en-US" b="1" dirty="0">
                <a:solidFill>
                  <a:srgbClr val="FF0000"/>
                </a:solidFill>
              </a:rPr>
              <a:t>コード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でこのページへアクセス可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D301B8DC-C4C9-B88E-21EE-FAA1C6688A3F}"/>
              </a:ext>
            </a:extLst>
          </p:cNvPr>
          <p:cNvSpPr/>
          <p:nvPr/>
        </p:nvSpPr>
        <p:spPr>
          <a:xfrm>
            <a:off x="8349714" y="5786080"/>
            <a:ext cx="3082378" cy="595453"/>
          </a:xfrm>
          <a:prstGeom prst="wedgeRectCallout">
            <a:avLst>
              <a:gd name="adj1" fmla="val -66589"/>
              <a:gd name="adj2" fmla="val -27513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SNS</a:t>
            </a:r>
            <a:r>
              <a:rPr lang="ja-JP" altLang="en-US" b="1" dirty="0">
                <a:solidFill>
                  <a:srgbClr val="FF0000"/>
                </a:solidFill>
              </a:rPr>
              <a:t>用共有ボタン</a:t>
            </a:r>
            <a:br>
              <a:rPr lang="en-US" altLang="ja-JP" b="1" dirty="0">
                <a:solidFill>
                  <a:srgbClr val="FF0000"/>
                </a:solidFill>
              </a:rPr>
            </a:br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lang="en-US" altLang="ja-JP" dirty="0">
                <a:solidFill>
                  <a:srgbClr val="FF0000"/>
                </a:solidFill>
              </a:rPr>
              <a:t>URL</a:t>
            </a:r>
            <a:r>
              <a:rPr lang="ja-JP" altLang="en-US" dirty="0">
                <a:solidFill>
                  <a:srgbClr val="FF0000"/>
                </a:solidFill>
              </a:rPr>
              <a:t>を直接共有しても</a:t>
            </a:r>
            <a:r>
              <a:rPr lang="en-US" altLang="ja-JP" dirty="0">
                <a:solidFill>
                  <a:srgbClr val="FF0000"/>
                </a:solidFill>
              </a:rPr>
              <a:t>OK</a:t>
            </a:r>
            <a:endParaRPr kumimoji="1"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992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053DC05-8994-78CA-33BC-CC441579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t="28593" r="91"/>
          <a:stretch/>
        </p:blipFill>
        <p:spPr>
          <a:xfrm>
            <a:off x="246184" y="1671450"/>
            <a:ext cx="9360039" cy="4993625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6D07C98C-523A-8328-B05D-D607AC331FFC}"/>
              </a:ext>
            </a:extLst>
          </p:cNvPr>
          <p:cNvSpPr txBox="1">
            <a:spLocks/>
          </p:cNvSpPr>
          <p:nvPr/>
        </p:nvSpPr>
        <p:spPr>
          <a:xfrm>
            <a:off x="282439" y="98453"/>
            <a:ext cx="10924822" cy="584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rgbClr val="0000FF"/>
                </a:solidFill>
                <a:latin typeface="+mn-ea"/>
                <a:ea typeface="+mn-ea"/>
              </a:rPr>
              <a:t>参考：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ja-JP" sz="3200" b="1" dirty="0">
                <a:latin typeface="+mn-ea"/>
                <a:ea typeface="+mn-ea"/>
              </a:rPr>
              <a:t>MAP</a:t>
            </a:r>
            <a:r>
              <a:rPr lang="ja-JP" altLang="en-US" sz="3200" b="1" dirty="0">
                <a:latin typeface="+mn-ea"/>
                <a:ea typeface="+mn-ea"/>
              </a:rPr>
              <a:t>画面（＝</a:t>
            </a:r>
            <a:r>
              <a:rPr lang="en-US" altLang="ja-JP" sz="3200" b="1" dirty="0" err="1">
                <a:latin typeface="+mn-ea"/>
                <a:ea typeface="+mn-ea"/>
              </a:rPr>
              <a:t>Wikidata</a:t>
            </a:r>
            <a:r>
              <a:rPr lang="ja-JP" altLang="en-US" sz="3200" b="1" dirty="0">
                <a:latin typeface="+mn-ea"/>
                <a:ea typeface="+mn-ea"/>
              </a:rPr>
              <a:t>の検索ツール）の操作①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2235E20-1309-CA6F-3DA4-05F0E91A236A}"/>
              </a:ext>
            </a:extLst>
          </p:cNvPr>
          <p:cNvSpPr txBox="1"/>
          <p:nvPr/>
        </p:nvSpPr>
        <p:spPr>
          <a:xfrm>
            <a:off x="282439" y="643458"/>
            <a:ext cx="1010507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MAP</a:t>
            </a:r>
            <a:r>
              <a:rPr lang="ja-JP" altLang="en-US" sz="2400" b="1" dirty="0"/>
              <a:t>の画面は「</a:t>
            </a:r>
            <a:r>
              <a:rPr lang="en-US" altLang="ja-JP" sz="2400" b="1" dirty="0" err="1"/>
              <a:t>Wikidata</a:t>
            </a:r>
            <a:r>
              <a:rPr lang="ja-JP" altLang="en-US" sz="2400" b="1" dirty="0"/>
              <a:t>の検索ツール」を</a:t>
            </a:r>
            <a:r>
              <a:rPr lang="ja-JP" altLang="en-US" sz="2400" b="1" u="sng" dirty="0"/>
              <a:t>そのまま使用している</a:t>
            </a:r>
            <a:r>
              <a:rPr lang="ja-JP" altLang="en-US" sz="2400" dirty="0"/>
              <a:t>ため，</a:t>
            </a:r>
            <a:r>
              <a:rPr lang="en-US" altLang="ja-JP" sz="2400" dirty="0" err="1"/>
              <a:t>Wikidata</a:t>
            </a:r>
            <a:r>
              <a:rPr lang="ja-JP" altLang="en-US" sz="2400" dirty="0"/>
              <a:t>の検索サービスの機能がそのまま利用可能</a:t>
            </a:r>
            <a:endParaRPr lang="en-US" altLang="ja-JP" sz="24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D7863FC-3B6C-2B56-ED11-748311933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583" y="1593392"/>
            <a:ext cx="7744455" cy="356902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BD30637-3690-8277-9EB3-52248F83C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624" y="2662811"/>
            <a:ext cx="5711861" cy="3843495"/>
          </a:xfrm>
          <a:prstGeom prst="rect">
            <a:avLst/>
          </a:prstGeom>
        </p:spPr>
      </p:pic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D146B97D-46B5-5FC3-7A16-C301D3AAE0D1}"/>
              </a:ext>
            </a:extLst>
          </p:cNvPr>
          <p:cNvSpPr/>
          <p:nvPr/>
        </p:nvSpPr>
        <p:spPr>
          <a:xfrm>
            <a:off x="151812" y="2145330"/>
            <a:ext cx="1779150" cy="3172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BD9BCD21-A148-3206-B37C-A79B9567DDF1}"/>
              </a:ext>
            </a:extLst>
          </p:cNvPr>
          <p:cNvSpPr/>
          <p:nvPr/>
        </p:nvSpPr>
        <p:spPr>
          <a:xfrm>
            <a:off x="141764" y="2511016"/>
            <a:ext cx="1779150" cy="317287"/>
          </a:xfrm>
          <a:prstGeom prst="round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CA513AFF-7C15-D442-C000-DD24FEE53A34}"/>
              </a:ext>
            </a:extLst>
          </p:cNvPr>
          <p:cNvSpPr/>
          <p:nvPr/>
        </p:nvSpPr>
        <p:spPr>
          <a:xfrm>
            <a:off x="1930962" y="4890307"/>
            <a:ext cx="3958583" cy="1199312"/>
          </a:xfrm>
          <a:prstGeom prst="wedgeRectCallout">
            <a:avLst>
              <a:gd name="adj1" fmla="val -59243"/>
              <a:gd name="adj2" fmla="val -37938"/>
            </a:avLst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u="sng" dirty="0">
                <a:solidFill>
                  <a:srgbClr val="FF0000"/>
                </a:solidFill>
              </a:rPr>
              <a:t>画面左のパネル</a:t>
            </a:r>
            <a:r>
              <a:rPr kumimoji="1" lang="ja-JP" altLang="en-US" dirty="0">
                <a:solidFill>
                  <a:srgbClr val="FF0000"/>
                </a:solidFill>
              </a:rPr>
              <a:t>で検索結果の可視化形式の選択が可能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en-US" altLang="ja-JP" dirty="0">
                <a:solidFill>
                  <a:srgbClr val="FF0000"/>
                </a:solidFill>
              </a:rPr>
              <a:t>※</a:t>
            </a:r>
            <a:r>
              <a:rPr lang="ja-JP" altLang="en-US" dirty="0">
                <a:solidFill>
                  <a:srgbClr val="FF0000"/>
                </a:solidFill>
              </a:rPr>
              <a:t>今回のデータでは</a:t>
            </a:r>
            <a:r>
              <a:rPr lang="ja-JP" altLang="en-US" b="1" dirty="0">
                <a:solidFill>
                  <a:srgbClr val="FF0000"/>
                </a:solidFill>
              </a:rPr>
              <a:t>「</a:t>
            </a:r>
            <a:r>
              <a:rPr lang="en-US" altLang="ja-JP" b="1" dirty="0">
                <a:solidFill>
                  <a:srgbClr val="FF0000"/>
                </a:solidFill>
              </a:rPr>
              <a:t>Map</a:t>
            </a:r>
            <a:r>
              <a:rPr lang="ja-JP" altLang="en-US" b="1" dirty="0">
                <a:solidFill>
                  <a:srgbClr val="FF0000"/>
                </a:solidFill>
              </a:rPr>
              <a:t>」</a:t>
            </a:r>
            <a:r>
              <a:rPr lang="ja-JP" altLang="en-US" dirty="0">
                <a:solidFill>
                  <a:srgbClr val="FF0000"/>
                </a:solidFill>
              </a:rPr>
              <a:t>以外は</a:t>
            </a:r>
            <a:r>
              <a:rPr lang="ja-JP" altLang="en-US" b="1" dirty="0">
                <a:solidFill>
                  <a:srgbClr val="FF0000"/>
                </a:solidFill>
              </a:rPr>
              <a:t>「</a:t>
            </a:r>
            <a:r>
              <a:rPr lang="en-US" altLang="ja-JP" b="1" dirty="0">
                <a:solidFill>
                  <a:srgbClr val="FF0000"/>
                </a:solidFill>
              </a:rPr>
              <a:t>Table</a:t>
            </a:r>
            <a:r>
              <a:rPr lang="ja-JP" altLang="en-US" b="1" dirty="0">
                <a:solidFill>
                  <a:srgbClr val="FF0000"/>
                </a:solidFill>
              </a:rPr>
              <a:t>」「</a:t>
            </a:r>
            <a:r>
              <a:rPr lang="en-US" altLang="ja-JP" b="1" dirty="0">
                <a:solidFill>
                  <a:srgbClr val="FF0000"/>
                </a:solidFill>
              </a:rPr>
              <a:t>Image</a:t>
            </a:r>
            <a:r>
              <a:rPr lang="ja-JP" altLang="en-US" b="1" dirty="0">
                <a:solidFill>
                  <a:srgbClr val="FF0000"/>
                </a:solidFill>
              </a:rPr>
              <a:t>  </a:t>
            </a:r>
            <a:r>
              <a:rPr lang="en-US" altLang="ja-JP" b="1" dirty="0">
                <a:solidFill>
                  <a:srgbClr val="FF0000"/>
                </a:solidFill>
              </a:rPr>
              <a:t>gird</a:t>
            </a:r>
            <a:r>
              <a:rPr lang="ja-JP" altLang="en-US" b="1" dirty="0">
                <a:solidFill>
                  <a:srgbClr val="FF0000"/>
                </a:solidFill>
              </a:rPr>
              <a:t>」</a:t>
            </a:r>
            <a:r>
              <a:rPr lang="ja-JP" altLang="en-US" dirty="0">
                <a:solidFill>
                  <a:srgbClr val="FF0000"/>
                </a:solidFill>
              </a:rPr>
              <a:t>が有用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1AC408CD-D9B1-7597-D83E-98AC09D84F6E}"/>
              </a:ext>
            </a:extLst>
          </p:cNvPr>
          <p:cNvSpPr/>
          <p:nvPr/>
        </p:nvSpPr>
        <p:spPr>
          <a:xfrm rot="21257934">
            <a:off x="1691186" y="1933388"/>
            <a:ext cx="1271168" cy="520139"/>
          </a:xfrm>
          <a:prstGeom prst="rightArrow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0B8C96BF-466A-87AD-BBB9-87AC25B01290}"/>
              </a:ext>
            </a:extLst>
          </p:cNvPr>
          <p:cNvSpPr/>
          <p:nvPr/>
        </p:nvSpPr>
        <p:spPr>
          <a:xfrm rot="1178197">
            <a:off x="1718562" y="3301872"/>
            <a:ext cx="4617267" cy="520139"/>
          </a:xfrm>
          <a:prstGeom prst="rightArrow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00FF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52D8746-8E74-C239-41E4-D52288CAB2E8}"/>
              </a:ext>
            </a:extLst>
          </p:cNvPr>
          <p:cNvSpPr txBox="1"/>
          <p:nvPr/>
        </p:nvSpPr>
        <p:spPr>
          <a:xfrm>
            <a:off x="4355809" y="1671450"/>
            <a:ext cx="3337882" cy="461665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「</a:t>
            </a:r>
            <a:r>
              <a:rPr lang="en-US" altLang="ja-JP" sz="2400" b="1" dirty="0">
                <a:solidFill>
                  <a:srgbClr val="FF0000"/>
                </a:solidFill>
              </a:rPr>
              <a:t>Table</a:t>
            </a:r>
            <a:r>
              <a:rPr lang="ja-JP" altLang="en-US" sz="2400" b="1" dirty="0">
                <a:solidFill>
                  <a:srgbClr val="FF0000"/>
                </a:solidFill>
              </a:rPr>
              <a:t>」表示の例</a:t>
            </a:r>
            <a:endParaRPr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418E903-B047-7E77-D1CB-905A6B44F052}"/>
              </a:ext>
            </a:extLst>
          </p:cNvPr>
          <p:cNvSpPr txBox="1"/>
          <p:nvPr/>
        </p:nvSpPr>
        <p:spPr>
          <a:xfrm>
            <a:off x="6900921" y="2534185"/>
            <a:ext cx="3933551" cy="461665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0000FF"/>
                </a:solidFill>
              </a:rPr>
              <a:t>「</a:t>
            </a:r>
            <a:r>
              <a:rPr lang="en-US" altLang="ja-JP" sz="2400" b="1" dirty="0">
                <a:solidFill>
                  <a:srgbClr val="0000FF"/>
                </a:solidFill>
              </a:rPr>
              <a:t>Image  gird</a:t>
            </a:r>
            <a:r>
              <a:rPr lang="ja-JP" altLang="en-US" sz="2400" b="1" dirty="0">
                <a:solidFill>
                  <a:srgbClr val="0000FF"/>
                </a:solidFill>
              </a:rPr>
              <a:t>」表示の例</a:t>
            </a:r>
            <a:endParaRPr lang="ja-JP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295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1134D-B2ED-9C7A-14F0-D851197E0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87049600-F16E-A0C3-8FDE-B07AAB1D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20" y="1165616"/>
            <a:ext cx="7006584" cy="5230167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C4046BE7-0875-F3D6-75C1-BC34819D07F1}"/>
              </a:ext>
            </a:extLst>
          </p:cNvPr>
          <p:cNvSpPr txBox="1">
            <a:spLocks/>
          </p:cNvSpPr>
          <p:nvPr/>
        </p:nvSpPr>
        <p:spPr>
          <a:xfrm>
            <a:off x="282439" y="98453"/>
            <a:ext cx="10924822" cy="584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rgbClr val="0000FF"/>
                </a:solidFill>
                <a:latin typeface="+mn-ea"/>
                <a:ea typeface="+mn-ea"/>
              </a:rPr>
              <a:t>参考：</a:t>
            </a:r>
            <a:r>
              <a:rPr lang="en-US" altLang="ja-JP" sz="32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ja-JP" sz="3200" b="1" dirty="0">
                <a:latin typeface="+mn-ea"/>
                <a:ea typeface="+mn-ea"/>
              </a:rPr>
              <a:t>MAP</a:t>
            </a:r>
            <a:r>
              <a:rPr lang="ja-JP" altLang="en-US" sz="3200" b="1" dirty="0">
                <a:latin typeface="+mn-ea"/>
                <a:ea typeface="+mn-ea"/>
              </a:rPr>
              <a:t>画面（＝</a:t>
            </a:r>
            <a:r>
              <a:rPr lang="en-US" altLang="ja-JP" sz="3200" b="1" dirty="0" err="1">
                <a:latin typeface="+mn-ea"/>
                <a:ea typeface="+mn-ea"/>
              </a:rPr>
              <a:t>Wikidata</a:t>
            </a:r>
            <a:r>
              <a:rPr lang="ja-JP" altLang="en-US" sz="3200" b="1" dirty="0">
                <a:latin typeface="+mn-ea"/>
                <a:ea typeface="+mn-ea"/>
              </a:rPr>
              <a:t>の検索ツール）の操作②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F552572-9B25-0888-ECAE-5CDE62685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0" y="683288"/>
            <a:ext cx="6489244" cy="6194824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3D2AB4F1-06A3-3590-F74A-906FEC37B91F}"/>
              </a:ext>
            </a:extLst>
          </p:cNvPr>
          <p:cNvSpPr/>
          <p:nvPr/>
        </p:nvSpPr>
        <p:spPr>
          <a:xfrm>
            <a:off x="10009245" y="3304769"/>
            <a:ext cx="1779150" cy="3172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31450ED1-99ED-E242-DEA9-BF0F2076F416}"/>
              </a:ext>
            </a:extLst>
          </p:cNvPr>
          <p:cNvSpPr/>
          <p:nvPr/>
        </p:nvSpPr>
        <p:spPr>
          <a:xfrm rot="10800000">
            <a:off x="4294318" y="3021621"/>
            <a:ext cx="5714927" cy="612137"/>
          </a:xfrm>
          <a:prstGeom prst="rightArrow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0F1348C1-3FD8-8691-E7AD-2CCE23B33C55}"/>
              </a:ext>
            </a:extLst>
          </p:cNvPr>
          <p:cNvSpPr/>
          <p:nvPr/>
        </p:nvSpPr>
        <p:spPr>
          <a:xfrm>
            <a:off x="4204864" y="1581144"/>
            <a:ext cx="5254533" cy="1199312"/>
          </a:xfrm>
          <a:prstGeom prst="wedgeRectCallout">
            <a:avLst>
              <a:gd name="adj1" fmla="val 17251"/>
              <a:gd name="adj2" fmla="val 95279"/>
            </a:avLst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b="1" u="sng" dirty="0">
                <a:solidFill>
                  <a:srgbClr val="FF0000"/>
                </a:solidFill>
              </a:rPr>
              <a:t>画面右のパネル</a:t>
            </a:r>
            <a:r>
              <a:rPr kumimoji="1" lang="ja-JP" altLang="en-US" sz="2000" dirty="0">
                <a:solidFill>
                  <a:srgbClr val="FF0000"/>
                </a:solidFill>
              </a:rPr>
              <a:t>から</a:t>
            </a:r>
            <a:r>
              <a:rPr lang="ja-JP" altLang="en-US" sz="2000" b="1" dirty="0">
                <a:solidFill>
                  <a:srgbClr val="FF0000"/>
                </a:solidFill>
              </a:rPr>
              <a:t>「</a:t>
            </a:r>
            <a:r>
              <a:rPr lang="en-US" altLang="ja-JP" sz="2000" b="1" dirty="0">
                <a:solidFill>
                  <a:srgbClr val="FF0000"/>
                </a:solidFill>
              </a:rPr>
              <a:t>SPARQL</a:t>
            </a:r>
            <a:r>
              <a:rPr lang="ja-JP" altLang="en-US" sz="2000" b="1" dirty="0">
                <a:solidFill>
                  <a:srgbClr val="FF0000"/>
                </a:solidFill>
              </a:rPr>
              <a:t>を編集」</a:t>
            </a:r>
            <a:r>
              <a:rPr lang="ja-JP" altLang="en-US" sz="2000" dirty="0">
                <a:solidFill>
                  <a:srgbClr val="FF0000"/>
                </a:solidFill>
              </a:rPr>
              <a:t>を選択すると，今回の</a:t>
            </a:r>
            <a:r>
              <a:rPr lang="en-US" altLang="ja-JP" sz="2000" dirty="0">
                <a:solidFill>
                  <a:srgbClr val="FF0000"/>
                </a:solidFill>
              </a:rPr>
              <a:t>MAP</a:t>
            </a:r>
            <a:r>
              <a:rPr lang="ja-JP" altLang="en-US" sz="2000" dirty="0">
                <a:solidFill>
                  <a:srgbClr val="FF0000"/>
                </a:solidFill>
              </a:rPr>
              <a:t>生成に使用している</a:t>
            </a:r>
            <a:r>
              <a:rPr lang="en-US" altLang="ja-JP" sz="2000" dirty="0">
                <a:solidFill>
                  <a:srgbClr val="FF0000"/>
                </a:solidFill>
              </a:rPr>
              <a:t>SPARQL</a:t>
            </a:r>
            <a:r>
              <a:rPr lang="ja-JP" altLang="en-US" sz="2000" dirty="0">
                <a:solidFill>
                  <a:srgbClr val="FF0000"/>
                </a:solidFill>
              </a:rPr>
              <a:t>クエリの確認・編集が可能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A1868A-8A44-9E02-F5D1-DD34C07BF358}"/>
              </a:ext>
            </a:extLst>
          </p:cNvPr>
          <p:cNvSpPr txBox="1"/>
          <p:nvPr/>
        </p:nvSpPr>
        <p:spPr>
          <a:xfrm>
            <a:off x="1921896" y="4218594"/>
            <a:ext cx="5189590" cy="1715470"/>
          </a:xfrm>
          <a:prstGeom prst="rect">
            <a:avLst/>
          </a:prstGeom>
          <a:solidFill>
            <a:srgbClr val="FFFFCC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1800" dirty="0"/>
              <a:t>ここに表示される</a:t>
            </a:r>
            <a:r>
              <a:rPr lang="en-US" altLang="ja-JP" sz="1800" b="1" u="sng" dirty="0"/>
              <a:t>SPARQL</a:t>
            </a:r>
            <a:r>
              <a:rPr lang="ja-JP" altLang="en-US" sz="1800" b="1" u="sng" dirty="0"/>
              <a:t>クエリを書き換える</a:t>
            </a:r>
            <a:r>
              <a:rPr lang="ja-JP" altLang="en-US" sz="1800" dirty="0"/>
              <a:t>ことで，</a:t>
            </a:r>
            <a:r>
              <a:rPr lang="en-US" altLang="ja-JP" sz="1800" dirty="0"/>
              <a:t>MAP</a:t>
            </a:r>
            <a:r>
              <a:rPr lang="ja-JP" altLang="en-US" sz="1800" dirty="0"/>
              <a:t>生成の条件の詳細を変更できる．</a:t>
            </a:r>
            <a:endParaRPr lang="en-US" altLang="ja-JP" sz="1800" dirty="0"/>
          </a:p>
          <a:p>
            <a:pPr>
              <a:lnSpc>
                <a:spcPct val="150000"/>
              </a:lnSpc>
            </a:pPr>
            <a:r>
              <a:rPr lang="en-US" altLang="ja-JP" sz="1800" dirty="0"/>
              <a:t>※</a:t>
            </a:r>
            <a:r>
              <a:rPr lang="ja-JP" altLang="en-US" sz="1800" dirty="0"/>
              <a:t>使用している</a:t>
            </a:r>
            <a:r>
              <a:rPr lang="en-US" altLang="ja-JP" sz="1800" dirty="0"/>
              <a:t>SPARQL</a:t>
            </a:r>
            <a:r>
              <a:rPr lang="ja-JP" altLang="en-US" sz="1800" dirty="0"/>
              <a:t>クエリの詳細について</a:t>
            </a:r>
            <a:br>
              <a:rPr lang="en-US" altLang="ja-JP" sz="1800" dirty="0"/>
            </a:br>
            <a:r>
              <a:rPr lang="ja-JP" altLang="en-US" sz="1800" dirty="0"/>
              <a:t>　は</a:t>
            </a:r>
            <a:r>
              <a:rPr lang="en-US" altLang="ja-JP" sz="1800" dirty="0">
                <a:hlinkClick r:id="rId4"/>
              </a:rPr>
              <a:t>【</a:t>
            </a:r>
            <a:r>
              <a:rPr lang="ja-JP" altLang="en-US" sz="1800" dirty="0">
                <a:hlinkClick r:id="rId4"/>
              </a:rPr>
              <a:t>技術解説</a:t>
            </a:r>
            <a:r>
              <a:rPr lang="en-US" altLang="ja-JP" sz="1800" dirty="0">
                <a:hlinkClick r:id="rId4"/>
              </a:rPr>
              <a:t>】</a:t>
            </a:r>
            <a:r>
              <a:rPr lang="ja-JP" altLang="en-US" sz="1800" dirty="0"/>
              <a:t>を参照．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0010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7102F455-E29C-1B57-4F17-0E6747EF9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967" y="754697"/>
            <a:ext cx="5483547" cy="598560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931EDEB-A51F-7371-EAF5-B354826CC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90" y="775978"/>
            <a:ext cx="5483546" cy="5985605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40DF38A5-F080-425D-9ED5-4D5934127E70}"/>
              </a:ext>
            </a:extLst>
          </p:cNvPr>
          <p:cNvSpPr/>
          <p:nvPr/>
        </p:nvSpPr>
        <p:spPr>
          <a:xfrm>
            <a:off x="106408" y="3560102"/>
            <a:ext cx="1736939" cy="845386"/>
          </a:xfrm>
          <a:prstGeom prst="wedgeRectCallout">
            <a:avLst>
              <a:gd name="adj1" fmla="val 64318"/>
              <a:gd name="adj2" fmla="val -32494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①</a:t>
            </a:r>
            <a:r>
              <a:rPr kumimoji="1" lang="en-US" altLang="ja-JP" sz="1600" dirty="0">
                <a:solidFill>
                  <a:srgbClr val="FF0000"/>
                </a:solidFill>
              </a:rPr>
              <a:t>MAP</a:t>
            </a:r>
            <a:r>
              <a:rPr kumimoji="1" lang="ja-JP" altLang="en-US" sz="1600" dirty="0">
                <a:solidFill>
                  <a:srgbClr val="FF0000"/>
                </a:solidFill>
              </a:rPr>
              <a:t>で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表示したいデータの「</a:t>
            </a:r>
            <a:r>
              <a:rPr lang="ja-JP" altLang="en-US" sz="1600" b="1" dirty="0">
                <a:solidFill>
                  <a:srgbClr val="FF0000"/>
                </a:solidFill>
              </a:rPr>
              <a:t>分類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」</a:t>
            </a:r>
            <a:r>
              <a:rPr kumimoji="1" lang="ja-JP" altLang="en-US" sz="1600" dirty="0">
                <a:solidFill>
                  <a:srgbClr val="FF0000"/>
                </a:solidFill>
              </a:rPr>
              <a:t>を検索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72278C3-32C5-463A-9087-5648882D6300}"/>
              </a:ext>
            </a:extLst>
          </p:cNvPr>
          <p:cNvSpPr/>
          <p:nvPr/>
        </p:nvSpPr>
        <p:spPr>
          <a:xfrm>
            <a:off x="1545594" y="5072060"/>
            <a:ext cx="1931136" cy="4622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6EE96A54-376E-4067-958D-62E60B3F584E}"/>
              </a:ext>
            </a:extLst>
          </p:cNvPr>
          <p:cNvSpPr/>
          <p:nvPr/>
        </p:nvSpPr>
        <p:spPr>
          <a:xfrm rot="20670503">
            <a:off x="3372968" y="4572149"/>
            <a:ext cx="4018343" cy="466090"/>
          </a:xfrm>
          <a:prstGeom prst="rightArrow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FB6D8144-79BA-483F-86F9-AFEBD9B55349}"/>
              </a:ext>
            </a:extLst>
          </p:cNvPr>
          <p:cNvSpPr/>
          <p:nvPr/>
        </p:nvSpPr>
        <p:spPr>
          <a:xfrm>
            <a:off x="4624130" y="3547501"/>
            <a:ext cx="1771436" cy="667173"/>
          </a:xfrm>
          <a:prstGeom prst="wedgeRectCallout">
            <a:avLst>
              <a:gd name="adj1" fmla="val 32859"/>
              <a:gd name="adj2" fmla="val 110404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③</a:t>
            </a:r>
            <a:r>
              <a:rPr kumimoji="1" lang="en-US" altLang="ja-JP" b="1" dirty="0">
                <a:solidFill>
                  <a:srgbClr val="FF0000"/>
                </a:solidFill>
              </a:rPr>
              <a:t>MAP</a:t>
            </a:r>
            <a:r>
              <a:rPr kumimoji="1" lang="ja-JP" altLang="en-US" b="1" dirty="0">
                <a:solidFill>
                  <a:srgbClr val="FF0000"/>
                </a:solidFill>
              </a:rPr>
              <a:t>が</a:t>
            </a:r>
            <a:r>
              <a:rPr lang="ja-JP" altLang="en-US" b="1" dirty="0">
                <a:solidFill>
                  <a:srgbClr val="FF0000"/>
                </a:solidFill>
              </a:rPr>
              <a:t>作成</a:t>
            </a:r>
            <a:r>
              <a:rPr kumimoji="1" lang="ja-JP" altLang="en-US" b="1" dirty="0">
                <a:solidFill>
                  <a:srgbClr val="FF0000"/>
                </a:solidFill>
              </a:rPr>
              <a:t>される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325A900C-1FF4-49C6-9B94-0B50BC67B181}"/>
              </a:ext>
            </a:extLst>
          </p:cNvPr>
          <p:cNvSpPr/>
          <p:nvPr/>
        </p:nvSpPr>
        <p:spPr>
          <a:xfrm>
            <a:off x="9835760" y="2832918"/>
            <a:ext cx="1771436" cy="596082"/>
          </a:xfrm>
          <a:prstGeom prst="wedgeRectCallout">
            <a:avLst>
              <a:gd name="adj1" fmla="val -75882"/>
              <a:gd name="adj2" fmla="val 62913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Google</a:t>
            </a:r>
            <a:r>
              <a:rPr lang="ja-JP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ja-JP" sz="1600" dirty="0">
                <a:solidFill>
                  <a:srgbClr val="FF0000"/>
                </a:solidFill>
              </a:rPr>
              <a:t>Map </a:t>
            </a:r>
            <a:r>
              <a:rPr kumimoji="1" lang="ja-JP" altLang="en-US" sz="1600" dirty="0">
                <a:solidFill>
                  <a:srgbClr val="FF0000"/>
                </a:solidFill>
              </a:rPr>
              <a:t>による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経路検索</a:t>
            </a: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ABF93B2A-97B5-48B7-BCFA-9BC399E8AC69}"/>
              </a:ext>
            </a:extLst>
          </p:cNvPr>
          <p:cNvSpPr/>
          <p:nvPr/>
        </p:nvSpPr>
        <p:spPr>
          <a:xfrm>
            <a:off x="9835760" y="4055618"/>
            <a:ext cx="1771436" cy="596082"/>
          </a:xfrm>
          <a:prstGeom prst="wedgeRectCallout">
            <a:avLst>
              <a:gd name="adj1" fmla="val -85068"/>
              <a:gd name="adj2" fmla="val -6083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 err="1">
                <a:solidFill>
                  <a:srgbClr val="FF0000"/>
                </a:solidFill>
              </a:rPr>
              <a:t>Wikidata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 </a:t>
            </a:r>
            <a:r>
              <a:rPr lang="ja-JP" altLang="en-US" sz="1600" b="1" dirty="0">
                <a:solidFill>
                  <a:srgbClr val="FF0000"/>
                </a:solidFill>
              </a:rPr>
              <a:t>での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定義</a:t>
            </a:r>
            <a:r>
              <a:rPr lang="ja-JP" altLang="en-US" sz="1600" dirty="0">
                <a:solidFill>
                  <a:srgbClr val="FF0000"/>
                </a:solidFill>
              </a:rPr>
              <a:t>の確認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タイトル 12">
            <a:extLst>
              <a:ext uri="{FF2B5EF4-FFF2-40B4-BE49-F238E27FC236}">
                <a16:creationId xmlns:a16="http://schemas.microsoft.com/office/drawing/2014/main" id="{9B1F2F52-4D8C-4815-8E4D-97330207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04" y="89543"/>
            <a:ext cx="6567498" cy="686435"/>
          </a:xfrm>
        </p:spPr>
        <p:txBody>
          <a:bodyPr>
            <a:normAutofit fontScale="90000"/>
          </a:bodyPr>
          <a:lstStyle/>
          <a:p>
            <a:r>
              <a:rPr kumimoji="1" lang="ja-JP" altLang="en-US" sz="4000" b="1" dirty="0">
                <a:latin typeface="+mn-ea"/>
                <a:ea typeface="+mn-ea"/>
              </a:rPr>
              <a:t>「</a:t>
            </a:r>
            <a:r>
              <a:rPr kumimoji="1" lang="en-US" altLang="ja-JP" sz="4000" b="1" dirty="0">
                <a:latin typeface="+mn-ea"/>
                <a:ea typeface="+mn-ea"/>
              </a:rPr>
              <a:t>WD</a:t>
            </a:r>
            <a:r>
              <a:rPr kumimoji="1" lang="ja-JP" altLang="en-US" sz="4000" b="1" dirty="0">
                <a:latin typeface="+mn-ea"/>
                <a:ea typeface="+mn-ea"/>
              </a:rPr>
              <a:t>巡礼マップ」</a:t>
            </a:r>
            <a:r>
              <a:rPr lang="ja-JP" altLang="en-US" sz="4000" b="1" dirty="0">
                <a:latin typeface="+mn-ea"/>
                <a:ea typeface="+mn-ea"/>
              </a:rPr>
              <a:t>の概要①</a:t>
            </a:r>
            <a:endParaRPr kumimoji="1" lang="ja-JP" altLang="en-US" sz="4000" b="1" dirty="0">
              <a:latin typeface="+mn-ea"/>
              <a:ea typeface="+mn-ea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DE33E33-78CA-4DB2-B01C-000E77C101B4}"/>
              </a:ext>
            </a:extLst>
          </p:cNvPr>
          <p:cNvSpPr txBox="1"/>
          <p:nvPr/>
        </p:nvSpPr>
        <p:spPr>
          <a:xfrm>
            <a:off x="2929941" y="976032"/>
            <a:ext cx="8314164" cy="132343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000" b="1" dirty="0" err="1"/>
              <a:t>Wikidata</a:t>
            </a:r>
            <a:r>
              <a:rPr lang="ja-JP" altLang="en-US" sz="2000" dirty="0"/>
              <a:t>（</a:t>
            </a:r>
            <a:r>
              <a:rPr lang="en-US" altLang="ja-JP" sz="2000" dirty="0">
                <a:hlinkClick r:id="rId4"/>
              </a:rPr>
              <a:t>https://www.wikidata.org</a:t>
            </a:r>
            <a:r>
              <a:rPr lang="ja-JP" altLang="en-US" sz="2000" dirty="0"/>
              <a:t>）に登録されている</a:t>
            </a:r>
            <a:r>
              <a:rPr lang="ja-JP" altLang="en-US" sz="2000" b="1" dirty="0"/>
              <a:t>位置情報のオープンデータ</a:t>
            </a:r>
            <a:r>
              <a:rPr lang="ja-JP" altLang="en-US" sz="2000" dirty="0"/>
              <a:t>を利用して，</a:t>
            </a:r>
            <a:r>
              <a:rPr lang="ja-JP" altLang="en-US" sz="2000" b="1" u="sng" dirty="0">
                <a:solidFill>
                  <a:srgbClr val="FF0000"/>
                </a:solidFill>
              </a:rPr>
              <a:t>テーマに沿った様々なマップを数ステップの簡単な操作で作成・公開</a:t>
            </a:r>
            <a:r>
              <a:rPr lang="ja-JP" altLang="en-US" sz="2000" dirty="0"/>
              <a:t>し，各場所の位置関係や巡礼ルートを簡単に調べることができるサービスです．</a:t>
            </a:r>
            <a:endParaRPr kumimoji="1" lang="ja-JP" altLang="en-US" sz="2000" dirty="0"/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08CA7546-0DA5-4F89-B8DB-C8DB327F1981}"/>
              </a:ext>
            </a:extLst>
          </p:cNvPr>
          <p:cNvSpPr/>
          <p:nvPr/>
        </p:nvSpPr>
        <p:spPr>
          <a:xfrm>
            <a:off x="3072873" y="5409840"/>
            <a:ext cx="1937642" cy="869636"/>
          </a:xfrm>
          <a:prstGeom prst="wedgeRectCallout">
            <a:avLst>
              <a:gd name="adj1" fmla="val -79455"/>
              <a:gd name="adj2" fmla="val -51114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②検索結果から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MAP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を作成したい「分類」</a:t>
            </a:r>
            <a:r>
              <a:rPr kumimoji="1" lang="ja-JP" altLang="en-US" sz="1600" dirty="0">
                <a:solidFill>
                  <a:srgbClr val="FF0000"/>
                </a:solidFill>
              </a:rPr>
              <a:t>を選択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0AECB11-E175-4342-AD63-281961E40ECE}"/>
              </a:ext>
            </a:extLst>
          </p:cNvPr>
          <p:cNvSpPr txBox="1"/>
          <p:nvPr/>
        </p:nvSpPr>
        <p:spPr>
          <a:xfrm>
            <a:off x="7597618" y="5925533"/>
            <a:ext cx="2882244" cy="707886"/>
          </a:xfrm>
          <a:prstGeom prst="rect">
            <a:avLst/>
          </a:prstGeom>
          <a:solidFill>
            <a:srgbClr val="CC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FF0000"/>
                </a:solidFill>
              </a:rPr>
              <a:t>作成した</a:t>
            </a:r>
            <a:r>
              <a:rPr lang="en-US" altLang="ja-JP" sz="2000" dirty="0">
                <a:solidFill>
                  <a:srgbClr val="FF0000"/>
                </a:solidFill>
              </a:rPr>
              <a:t>MAP</a:t>
            </a:r>
            <a:r>
              <a:rPr lang="ja-JP" altLang="en-US" sz="2000" dirty="0">
                <a:solidFill>
                  <a:srgbClr val="FF0000"/>
                </a:solidFill>
              </a:rPr>
              <a:t>は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ja-JP" altLang="en-US" sz="2000" b="1" u="sng" dirty="0">
                <a:solidFill>
                  <a:srgbClr val="FF0000"/>
                </a:solidFill>
              </a:rPr>
              <a:t>そのまま共有</a:t>
            </a:r>
            <a:r>
              <a:rPr lang="ja-JP" altLang="en-US" sz="2000" dirty="0">
                <a:solidFill>
                  <a:srgbClr val="FF0000"/>
                </a:solidFill>
              </a:rPr>
              <a:t>できる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32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761B8-57B3-50C8-C98B-613D832BB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81C0A79D-8897-089D-A974-88964A5E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87" y="110652"/>
            <a:ext cx="4002090" cy="663669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ABE0304-AC97-92DB-6DAF-3BC956E6F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50" y="775978"/>
            <a:ext cx="5041445" cy="6094326"/>
          </a:xfrm>
          <a:prstGeom prst="rect">
            <a:avLst/>
          </a:prstGeom>
        </p:spPr>
      </p:pic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1DD50BF-8755-C9C2-0911-82534B9E2271}"/>
              </a:ext>
            </a:extLst>
          </p:cNvPr>
          <p:cNvSpPr/>
          <p:nvPr/>
        </p:nvSpPr>
        <p:spPr>
          <a:xfrm>
            <a:off x="9535528" y="2516685"/>
            <a:ext cx="2610484" cy="1439639"/>
          </a:xfrm>
          <a:prstGeom prst="wedgeRectCallout">
            <a:avLst>
              <a:gd name="adj1" fmla="val -60925"/>
              <a:gd name="adj2" fmla="val 29957"/>
            </a:avLst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solidFill>
                  <a:srgbClr val="FF0000"/>
                </a:solidFill>
              </a:rPr>
              <a:t>作成した</a:t>
            </a:r>
            <a:r>
              <a:rPr kumimoji="1" lang="en-US" altLang="ja-JP" sz="2000" dirty="0">
                <a:solidFill>
                  <a:srgbClr val="FF0000"/>
                </a:solidFill>
              </a:rPr>
              <a:t>MAP</a:t>
            </a:r>
            <a:r>
              <a:rPr lang="ja-JP" altLang="en-US" sz="2000" dirty="0">
                <a:solidFill>
                  <a:srgbClr val="FF0000"/>
                </a:solidFill>
              </a:rPr>
              <a:t>は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ctr"/>
            <a:r>
              <a:rPr lang="en-US" altLang="ja-JP" sz="2000" b="1" dirty="0">
                <a:solidFill>
                  <a:srgbClr val="FF0000"/>
                </a:solidFill>
              </a:rPr>
              <a:t>QR</a:t>
            </a:r>
            <a:r>
              <a:rPr lang="ja-JP" altLang="en-US" sz="2000" b="1" dirty="0">
                <a:solidFill>
                  <a:srgbClr val="FF0000"/>
                </a:solidFill>
              </a:rPr>
              <a:t>コード</a:t>
            </a:r>
            <a:r>
              <a:rPr lang="ja-JP" altLang="en-US" sz="2000" dirty="0">
                <a:solidFill>
                  <a:srgbClr val="FF0000"/>
                </a:solidFill>
              </a:rPr>
              <a:t>や</a:t>
            </a:r>
            <a:r>
              <a:rPr lang="ja-JP" altLang="en-US" sz="2000" b="1" dirty="0">
                <a:solidFill>
                  <a:srgbClr val="FF0000"/>
                </a:solidFill>
              </a:rPr>
              <a:t>ブックマーク</a:t>
            </a:r>
            <a:r>
              <a:rPr lang="ja-JP" altLang="en-US" sz="2000" dirty="0">
                <a:solidFill>
                  <a:srgbClr val="FF0000"/>
                </a:solidFill>
              </a:rPr>
              <a:t>で簡単に保存・共有ができる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B75D937D-2AC0-DE0D-8FBE-2140FFF2D233}"/>
              </a:ext>
            </a:extLst>
          </p:cNvPr>
          <p:cNvSpPr/>
          <p:nvPr/>
        </p:nvSpPr>
        <p:spPr>
          <a:xfrm>
            <a:off x="1341154" y="1462413"/>
            <a:ext cx="3325230" cy="1011567"/>
          </a:xfrm>
          <a:prstGeom prst="wedgeRectCallout">
            <a:avLst>
              <a:gd name="adj1" fmla="val 37619"/>
              <a:gd name="adj2" fmla="val 97634"/>
            </a:avLst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000" b="1" u="sng" dirty="0">
                <a:solidFill>
                  <a:srgbClr val="FF0000"/>
                </a:solidFill>
              </a:rPr>
              <a:t>作成した</a:t>
            </a:r>
            <a:r>
              <a:rPr kumimoji="1" lang="en-US" altLang="ja-JP" sz="2000" b="1" u="sng" dirty="0">
                <a:solidFill>
                  <a:srgbClr val="FF0000"/>
                </a:solidFill>
              </a:rPr>
              <a:t>MAP</a:t>
            </a:r>
            <a:r>
              <a:rPr kumimoji="1" lang="ja-JP" altLang="en-US" sz="2000" b="1" u="sng" dirty="0">
                <a:solidFill>
                  <a:srgbClr val="FF0000"/>
                </a:solidFill>
              </a:rPr>
              <a:t>を合成</a:t>
            </a:r>
            <a:r>
              <a:rPr kumimoji="1" lang="ja-JP" altLang="en-US" sz="2000" dirty="0">
                <a:solidFill>
                  <a:srgbClr val="FF0000"/>
                </a:solidFill>
              </a:rPr>
              <a:t>して</a:t>
            </a:r>
            <a:br>
              <a:rPr kumimoji="1" lang="en-US" altLang="ja-JP" sz="2000" dirty="0">
                <a:solidFill>
                  <a:srgbClr val="FF0000"/>
                </a:solidFill>
              </a:rPr>
            </a:br>
            <a:r>
              <a:rPr kumimoji="1" lang="ja-JP" altLang="en-US" sz="2000" dirty="0">
                <a:solidFill>
                  <a:srgbClr val="FF0000"/>
                </a:solidFill>
              </a:rPr>
              <a:t> １つに重ねた</a:t>
            </a:r>
            <a:r>
              <a:rPr kumimoji="1" lang="en-US" altLang="ja-JP" sz="2000" dirty="0">
                <a:solidFill>
                  <a:srgbClr val="FF0000"/>
                </a:solidFill>
              </a:rPr>
              <a:t>MAP</a:t>
            </a:r>
            <a:r>
              <a:rPr kumimoji="1" lang="ja-JP" altLang="en-US" sz="2000" dirty="0">
                <a:solidFill>
                  <a:srgbClr val="FF0000"/>
                </a:solidFill>
              </a:rPr>
              <a:t>が作成できる</a:t>
            </a:r>
          </a:p>
        </p:txBody>
      </p:sp>
      <p:sp>
        <p:nvSpPr>
          <p:cNvPr id="5" name="タイトル 12">
            <a:extLst>
              <a:ext uri="{FF2B5EF4-FFF2-40B4-BE49-F238E27FC236}">
                <a16:creationId xmlns:a16="http://schemas.microsoft.com/office/drawing/2014/main" id="{300E708D-8EA4-61B1-7F6C-85FC49EE3730}"/>
              </a:ext>
            </a:extLst>
          </p:cNvPr>
          <p:cNvSpPr txBox="1">
            <a:spLocks/>
          </p:cNvSpPr>
          <p:nvPr/>
        </p:nvSpPr>
        <p:spPr>
          <a:xfrm>
            <a:off x="124704" y="89543"/>
            <a:ext cx="6567498" cy="68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 dirty="0">
                <a:latin typeface="+mn-ea"/>
                <a:ea typeface="+mn-ea"/>
              </a:rPr>
              <a:t>「</a:t>
            </a:r>
            <a:r>
              <a:rPr lang="en-US" altLang="ja-JP" sz="4000" b="1" dirty="0">
                <a:latin typeface="+mn-ea"/>
                <a:ea typeface="+mn-ea"/>
              </a:rPr>
              <a:t>WD</a:t>
            </a:r>
            <a:r>
              <a:rPr lang="ja-JP" altLang="en-US" sz="4000" b="1" dirty="0">
                <a:latin typeface="+mn-ea"/>
                <a:ea typeface="+mn-ea"/>
              </a:rPr>
              <a:t>巡礼マップ」の概要②</a:t>
            </a:r>
          </a:p>
        </p:txBody>
      </p:sp>
    </p:spTree>
    <p:extLst>
      <p:ext uri="{BB962C8B-B14F-4D97-AF65-F5344CB8AC3E}">
        <p14:creationId xmlns:p14="http://schemas.microsoft.com/office/powerpoint/2010/main" val="352962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85319586-4015-D8B2-CDAE-AC04EE94C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0" y="775978"/>
            <a:ext cx="5483546" cy="598560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5D36618-D843-466B-92EF-E8529AFEB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17" y="205150"/>
            <a:ext cx="10515600" cy="584835"/>
          </a:xfrm>
        </p:spPr>
        <p:txBody>
          <a:bodyPr>
            <a:noAutofit/>
          </a:bodyPr>
          <a:lstStyle/>
          <a:p>
            <a:r>
              <a:rPr kumimoji="1" lang="ja-JP" altLang="en-US" sz="3200" b="1" dirty="0">
                <a:solidFill>
                  <a:srgbClr val="FF0000"/>
                </a:solidFill>
                <a:latin typeface="+mn-ea"/>
                <a:ea typeface="+mn-ea"/>
              </a:rPr>
              <a:t>使い方の詳細①</a:t>
            </a:r>
            <a:r>
              <a:rPr kumimoji="1" lang="ja-JP" altLang="en-US" sz="32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kumimoji="1" lang="ja-JP" altLang="en-US" sz="3200" b="1" dirty="0">
                <a:latin typeface="+mn-ea"/>
                <a:ea typeface="+mn-ea"/>
              </a:rPr>
              <a:t>表示したいデータの「分類」を検索</a:t>
            </a: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A87E8C40-DDCC-4BEA-AC9F-F70E6E698590}"/>
              </a:ext>
            </a:extLst>
          </p:cNvPr>
          <p:cNvSpPr/>
          <p:nvPr/>
        </p:nvSpPr>
        <p:spPr>
          <a:xfrm>
            <a:off x="2225300" y="2047933"/>
            <a:ext cx="3557117" cy="1075173"/>
          </a:xfrm>
          <a:prstGeom prst="wedgeRectCallout">
            <a:avLst>
              <a:gd name="adj1" fmla="val -24304"/>
              <a:gd name="adj2" fmla="val 86940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①</a:t>
            </a:r>
            <a:r>
              <a:rPr lang="ja-JP" altLang="en-US" sz="1600" dirty="0">
                <a:solidFill>
                  <a:srgbClr val="FF0000"/>
                </a:solidFill>
              </a:rPr>
              <a:t>入力欄に</a:t>
            </a:r>
            <a:r>
              <a:rPr kumimoji="1" lang="en-US" altLang="ja-JP" sz="1600" dirty="0">
                <a:solidFill>
                  <a:srgbClr val="FF0000"/>
                </a:solidFill>
              </a:rPr>
              <a:t>MAP</a:t>
            </a:r>
            <a:r>
              <a:rPr kumimoji="1" lang="ja-JP" altLang="en-US" sz="1600" dirty="0">
                <a:solidFill>
                  <a:srgbClr val="FF0000"/>
                </a:solidFill>
              </a:rPr>
              <a:t>で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表示したいデータの「分類」</a:t>
            </a:r>
            <a:r>
              <a:rPr kumimoji="1" lang="ja-JP" altLang="en-US" sz="1600" dirty="0">
                <a:solidFill>
                  <a:srgbClr val="FF0000"/>
                </a:solidFill>
              </a:rPr>
              <a:t>または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「データ例」</a:t>
            </a:r>
            <a:r>
              <a:rPr kumimoji="1" lang="ja-JP" altLang="en-US" sz="1600" dirty="0">
                <a:solidFill>
                  <a:srgbClr val="FF0000"/>
                </a:solidFill>
              </a:rPr>
              <a:t>を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入れて検索を実行する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CD05040-BF89-4F2A-91C1-2C1829FA22FF}"/>
              </a:ext>
            </a:extLst>
          </p:cNvPr>
          <p:cNvSpPr txBox="1"/>
          <p:nvPr/>
        </p:nvSpPr>
        <p:spPr>
          <a:xfrm>
            <a:off x="5840036" y="775979"/>
            <a:ext cx="628211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①入力欄に</a:t>
            </a:r>
            <a:r>
              <a:rPr lang="en-US" altLang="ja-JP" sz="2400" dirty="0"/>
              <a:t>MAP</a:t>
            </a:r>
            <a:r>
              <a:rPr lang="ja-JP" altLang="en-US" sz="2400" dirty="0"/>
              <a:t>で表示したいデータの</a:t>
            </a:r>
            <a:br>
              <a:rPr lang="en-US" altLang="ja-JP" sz="2400" dirty="0"/>
            </a:br>
            <a:r>
              <a:rPr lang="ja-JP" altLang="en-US" sz="2400" dirty="0"/>
              <a:t>　</a:t>
            </a:r>
            <a:r>
              <a:rPr lang="ja-JP" altLang="en-US" sz="2400" b="1" dirty="0"/>
              <a:t>「分類」</a:t>
            </a:r>
            <a:r>
              <a:rPr lang="ja-JP" altLang="en-US" sz="2400" dirty="0"/>
              <a:t>を入れて検索を実行する</a:t>
            </a:r>
            <a:br>
              <a:rPr lang="en-US" altLang="ja-JP" sz="2400" dirty="0"/>
            </a:br>
            <a:r>
              <a:rPr lang="ja-JP" altLang="en-US" sz="2000" dirty="0"/>
              <a:t>　　　例</a:t>
            </a:r>
            <a:r>
              <a:rPr lang="en-US" altLang="ja-JP" sz="2000" dirty="0"/>
              <a:t>)</a:t>
            </a:r>
            <a:r>
              <a:rPr lang="ja-JP" altLang="en-US" sz="2000" dirty="0"/>
              <a:t>神社，一ノ宮，空港，大学</a:t>
            </a:r>
            <a:r>
              <a:rPr lang="en-US" altLang="ja-JP" sz="2000" dirty="0"/>
              <a:t>...</a:t>
            </a:r>
          </a:p>
          <a:p>
            <a:endParaRPr lang="en-US" altLang="ja-JP" sz="2000" dirty="0"/>
          </a:p>
          <a:p>
            <a:r>
              <a:rPr lang="ja-JP" altLang="en-US" sz="2000" dirty="0"/>
              <a:t>うまく見つからないときは，検索オプション</a:t>
            </a:r>
            <a:endParaRPr lang="en-US" altLang="ja-JP" sz="2000" dirty="0"/>
          </a:p>
          <a:p>
            <a:r>
              <a:rPr lang="ja-JP" altLang="en-US" sz="2000" b="1" dirty="0"/>
              <a:t>　</a:t>
            </a:r>
            <a:r>
              <a:rPr lang="en-US" altLang="ja-JP" sz="2000" b="1" dirty="0"/>
              <a:t>-</a:t>
            </a:r>
            <a:r>
              <a:rPr lang="ja-JP" altLang="en-US" sz="2000" b="1" dirty="0"/>
              <a:t>　完全一致</a:t>
            </a:r>
            <a:r>
              <a:rPr lang="ja-JP" altLang="en-US" sz="2000" dirty="0"/>
              <a:t>：「ラベル」か「別名」が完全一致</a:t>
            </a:r>
            <a:br>
              <a:rPr lang="en-US" altLang="ja-JP" sz="2000" dirty="0"/>
            </a:br>
            <a:r>
              <a:rPr lang="ja-JP" altLang="en-US" sz="2000" dirty="0"/>
              <a:t>　　　　　　　　するものを検索　　</a:t>
            </a:r>
            <a:endParaRPr lang="en-US" altLang="ja-JP" sz="2000" dirty="0"/>
          </a:p>
          <a:p>
            <a:r>
              <a:rPr lang="ja-JP" altLang="en-US" sz="2000" b="1" dirty="0"/>
              <a:t>　</a:t>
            </a:r>
            <a:r>
              <a:rPr lang="en-US" altLang="ja-JP" sz="2000" b="1" dirty="0"/>
              <a:t>-</a:t>
            </a:r>
            <a:r>
              <a:rPr lang="ja-JP" altLang="en-US" sz="2000" b="1" dirty="0"/>
              <a:t>　前方一致</a:t>
            </a:r>
            <a:r>
              <a:rPr lang="ja-JP" altLang="en-US" sz="2000" dirty="0"/>
              <a:t>：「ラベル」か「別名」に前方一致</a:t>
            </a:r>
            <a:br>
              <a:rPr lang="en-US" altLang="ja-JP" sz="2000" dirty="0"/>
            </a:br>
            <a:r>
              <a:rPr lang="ja-JP" altLang="en-US" sz="2000" dirty="0"/>
              <a:t>　　　　　　　　するものを検索　</a:t>
            </a:r>
            <a:endParaRPr lang="en-US" altLang="ja-JP" sz="2000" dirty="0"/>
          </a:p>
          <a:p>
            <a:r>
              <a:rPr lang="ja-JP" altLang="en-US" sz="2000" b="1" dirty="0"/>
              <a:t>　</a:t>
            </a:r>
            <a:r>
              <a:rPr lang="en-US" altLang="ja-JP" sz="2000" b="1" dirty="0"/>
              <a:t>-</a:t>
            </a:r>
            <a:r>
              <a:rPr lang="ja-JP" altLang="en-US" sz="2000" b="1" dirty="0"/>
              <a:t>　あいまい検索</a:t>
            </a:r>
            <a:r>
              <a:rPr lang="ja-JP" altLang="en-US" sz="2000" dirty="0"/>
              <a:t>：概要説明などを含めてより</a:t>
            </a:r>
            <a:br>
              <a:rPr lang="en-US" altLang="ja-JP" sz="2000" dirty="0"/>
            </a:br>
            <a:r>
              <a:rPr lang="ja-JP" altLang="en-US" sz="2000" dirty="0"/>
              <a:t>　　　　　　　　広く検索</a:t>
            </a:r>
            <a:endParaRPr lang="en-US" altLang="ja-JP" sz="2000" dirty="0"/>
          </a:p>
          <a:p>
            <a:r>
              <a:rPr lang="ja-JP" altLang="en-US" sz="2000" dirty="0"/>
              <a:t>を切り替えて試す．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lang="ja-JP" altLang="en-US" sz="2000" dirty="0"/>
              <a:t>もしくは，</a:t>
            </a:r>
            <a:r>
              <a:rPr lang="en-US" altLang="ja-JP" sz="2000" dirty="0"/>
              <a:t>MAP</a:t>
            </a:r>
            <a:r>
              <a:rPr lang="ja-JP" altLang="en-US" sz="2000" dirty="0"/>
              <a:t>に表示したい</a:t>
            </a:r>
            <a:r>
              <a:rPr lang="ja-JP" altLang="en-US" sz="2000" b="1" u="sng" dirty="0"/>
              <a:t>データの具体例</a:t>
            </a:r>
            <a:r>
              <a:rPr lang="ja-JP" altLang="en-US" sz="2000" dirty="0"/>
              <a:t>を検索することで，</a:t>
            </a:r>
            <a:br>
              <a:rPr lang="en-US" altLang="ja-JP" sz="2000" dirty="0"/>
            </a:br>
            <a:r>
              <a:rPr lang="ja-JP" altLang="en-US" sz="2000" b="1" dirty="0"/>
              <a:t>「そのデータが</a:t>
            </a:r>
            <a:r>
              <a:rPr lang="en-US" altLang="ja-JP" sz="2000" b="1" dirty="0" err="1"/>
              <a:t>Wikidata</a:t>
            </a:r>
            <a:r>
              <a:rPr lang="ja-JP" altLang="en-US" sz="2000" b="1" dirty="0"/>
              <a:t>上で</a:t>
            </a:r>
            <a:r>
              <a:rPr lang="ja-JP" altLang="en-US" sz="2000" b="1" u="sng" dirty="0"/>
              <a:t>どのように分類されて</a:t>
            </a:r>
            <a:br>
              <a:rPr lang="en-US" altLang="ja-JP" sz="2000" b="1" u="sng" dirty="0"/>
            </a:br>
            <a:r>
              <a:rPr lang="ja-JP" altLang="en-US" sz="2000" b="1" dirty="0"/>
              <a:t>　</a:t>
            </a:r>
            <a:r>
              <a:rPr lang="ja-JP" altLang="en-US" sz="2000" b="1" u="sng" dirty="0"/>
              <a:t>いるか？</a:t>
            </a:r>
            <a:r>
              <a:rPr lang="ja-JP" altLang="en-US" sz="2000" b="1" dirty="0"/>
              <a:t>」</a:t>
            </a:r>
            <a:br>
              <a:rPr lang="en-US" altLang="ja-JP" sz="2000" b="1" dirty="0"/>
            </a:br>
            <a:r>
              <a:rPr lang="ja-JP" altLang="en-US" sz="2000" dirty="0"/>
              <a:t>を調べることも可能（</a:t>
            </a:r>
            <a:r>
              <a:rPr lang="en-US" altLang="ja-JP" sz="2000" dirty="0"/>
              <a:t>※</a:t>
            </a:r>
            <a:r>
              <a:rPr lang="ja-JP" altLang="en-US" sz="2000" dirty="0"/>
              <a:t>次頁参照）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14825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C8C575EB-390E-C0DC-3EBE-8F7F1690A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6" y="936675"/>
            <a:ext cx="4293955" cy="55260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BF09BEC-C04B-FC46-A0AA-82967EEEF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21" y="748842"/>
            <a:ext cx="4296375" cy="5715798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957D2AA0-A998-37F1-4476-38E9B56A72A7}"/>
              </a:ext>
            </a:extLst>
          </p:cNvPr>
          <p:cNvSpPr/>
          <p:nvPr/>
        </p:nvSpPr>
        <p:spPr>
          <a:xfrm>
            <a:off x="3980394" y="2481942"/>
            <a:ext cx="1075173" cy="26929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2D2E206-6774-9057-4222-8B00A80C16B6}"/>
              </a:ext>
            </a:extLst>
          </p:cNvPr>
          <p:cNvSpPr/>
          <p:nvPr/>
        </p:nvSpPr>
        <p:spPr>
          <a:xfrm>
            <a:off x="10068449" y="2280832"/>
            <a:ext cx="1185705" cy="41818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3D50F185-A24F-1BA7-4F47-28BC31130247}"/>
              </a:ext>
            </a:extLst>
          </p:cNvPr>
          <p:cNvSpPr/>
          <p:nvPr/>
        </p:nvSpPr>
        <p:spPr>
          <a:xfrm>
            <a:off x="1291173" y="3769770"/>
            <a:ext cx="2608834" cy="751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4C96842-8086-980D-383E-4DDEA8D01933}"/>
              </a:ext>
            </a:extLst>
          </p:cNvPr>
          <p:cNvSpPr/>
          <p:nvPr/>
        </p:nvSpPr>
        <p:spPr>
          <a:xfrm>
            <a:off x="7334011" y="4391130"/>
            <a:ext cx="2724390" cy="19895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27B8CE0E-5EE8-3583-5FEF-7F10044A2D72}"/>
              </a:ext>
            </a:extLst>
          </p:cNvPr>
          <p:cNvSpPr/>
          <p:nvPr/>
        </p:nvSpPr>
        <p:spPr>
          <a:xfrm rot="9338024">
            <a:off x="3101098" y="3390034"/>
            <a:ext cx="1034907" cy="466090"/>
          </a:xfrm>
          <a:prstGeom prst="rightArrow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E09B8E13-8D28-CA5A-0447-2507F8FC132B}"/>
              </a:ext>
            </a:extLst>
          </p:cNvPr>
          <p:cNvSpPr/>
          <p:nvPr/>
        </p:nvSpPr>
        <p:spPr>
          <a:xfrm>
            <a:off x="224983" y="4826114"/>
            <a:ext cx="2160111" cy="1059482"/>
          </a:xfrm>
          <a:prstGeom prst="wedgeRectCallout">
            <a:avLst>
              <a:gd name="adj1" fmla="val 36758"/>
              <a:gd name="adj2" fmla="val -9165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rgbClr val="FF0000"/>
                </a:solidFill>
              </a:rPr>
              <a:t>「出雲大社」</a:t>
            </a:r>
            <a:r>
              <a:rPr kumimoji="1" lang="ja-JP" altLang="en-US" sz="1600" dirty="0">
                <a:solidFill>
                  <a:srgbClr val="FF0000"/>
                </a:solidFill>
              </a:rPr>
              <a:t>を検索することで</a:t>
            </a:r>
            <a:br>
              <a:rPr kumimoji="1" lang="en-US" altLang="ja-JP" sz="1600" dirty="0">
                <a:solidFill>
                  <a:srgbClr val="FF0000"/>
                </a:solidFill>
              </a:rPr>
            </a:br>
            <a:r>
              <a:rPr kumimoji="1" lang="ja-JP" altLang="en-US" sz="1600" b="1" u="sng" dirty="0">
                <a:solidFill>
                  <a:srgbClr val="FF0000"/>
                </a:solidFill>
              </a:rPr>
              <a:t>「一宮」という分類</a:t>
            </a:r>
            <a:r>
              <a:rPr kumimoji="1" lang="ja-JP" altLang="en-US" sz="1600" dirty="0">
                <a:solidFill>
                  <a:srgbClr val="FF0000"/>
                </a:solidFill>
              </a:rPr>
              <a:t>が見つかる</a:t>
            </a:r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7A12852D-6F4B-90C3-1FDA-49AF5DD8E8B7}"/>
              </a:ext>
            </a:extLst>
          </p:cNvPr>
          <p:cNvSpPr/>
          <p:nvPr/>
        </p:nvSpPr>
        <p:spPr>
          <a:xfrm rot="8366255">
            <a:off x="9078517" y="3912718"/>
            <a:ext cx="1034907" cy="466090"/>
          </a:xfrm>
          <a:prstGeom prst="rightArrow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BAA9FB24-27E0-2129-35C3-EA1074AA73AB}"/>
              </a:ext>
            </a:extLst>
          </p:cNvPr>
          <p:cNvSpPr/>
          <p:nvPr/>
        </p:nvSpPr>
        <p:spPr>
          <a:xfrm>
            <a:off x="5585128" y="2952199"/>
            <a:ext cx="2160111" cy="1059482"/>
          </a:xfrm>
          <a:prstGeom prst="wedgeRectCallout">
            <a:avLst>
              <a:gd name="adj1" fmla="val 40479"/>
              <a:gd name="adj2" fmla="val 9802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rgbClr val="FF0000"/>
                </a:solidFill>
              </a:rPr>
              <a:t>「関西国際空港」</a:t>
            </a:r>
            <a:r>
              <a:rPr kumimoji="1" lang="ja-JP" altLang="en-US" sz="1600" dirty="0">
                <a:solidFill>
                  <a:srgbClr val="FF0000"/>
                </a:solidFill>
              </a:rPr>
              <a:t>を検索することで</a:t>
            </a:r>
            <a:br>
              <a:rPr kumimoji="1" lang="en-US" altLang="ja-JP" sz="1600" dirty="0">
                <a:solidFill>
                  <a:srgbClr val="FF0000"/>
                </a:solidFill>
              </a:rPr>
            </a:br>
            <a:r>
              <a:rPr kumimoji="1" lang="ja-JP" altLang="en-US" sz="1600" b="1" u="sng" dirty="0">
                <a:solidFill>
                  <a:srgbClr val="FF0000"/>
                </a:solidFill>
              </a:rPr>
              <a:t>「さまざまな空港：の分類</a:t>
            </a:r>
            <a:r>
              <a:rPr kumimoji="1" lang="ja-JP" altLang="en-US" sz="1600" dirty="0">
                <a:solidFill>
                  <a:srgbClr val="FF0000"/>
                </a:solidFill>
              </a:rPr>
              <a:t>が見つかる</a:t>
            </a: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A07F330D-3815-BC0F-AE4A-A80837201416}"/>
              </a:ext>
            </a:extLst>
          </p:cNvPr>
          <p:cNvSpPr txBox="1">
            <a:spLocks/>
          </p:cNvSpPr>
          <p:nvPr/>
        </p:nvSpPr>
        <p:spPr>
          <a:xfrm>
            <a:off x="738554" y="186358"/>
            <a:ext cx="10515600" cy="584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rgbClr val="0000FF"/>
                </a:solidFill>
                <a:latin typeface="+mn-ea"/>
                <a:ea typeface="+mn-ea"/>
              </a:rPr>
              <a:t>参考</a:t>
            </a:r>
            <a:r>
              <a:rPr lang="ja-JP" altLang="en-US" sz="3200" dirty="0">
                <a:solidFill>
                  <a:srgbClr val="0000FF"/>
                </a:solidFill>
                <a:latin typeface="+mn-ea"/>
                <a:ea typeface="+mn-ea"/>
              </a:rPr>
              <a:t>：</a:t>
            </a:r>
            <a:r>
              <a:rPr lang="ja-JP" altLang="en-US" sz="3200" b="1" dirty="0">
                <a:latin typeface="+mn-ea"/>
                <a:ea typeface="+mn-ea"/>
              </a:rPr>
              <a:t>表示したいデータの「具体例」から検索した例</a:t>
            </a:r>
          </a:p>
        </p:txBody>
      </p:sp>
    </p:spTree>
    <p:extLst>
      <p:ext uri="{BB962C8B-B14F-4D97-AF65-F5344CB8AC3E}">
        <p14:creationId xmlns:p14="http://schemas.microsoft.com/office/powerpoint/2010/main" val="2924676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A56EE911-561A-C2E5-2BEA-B377F885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380" y="776989"/>
            <a:ext cx="5424656" cy="592132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D3E5B06-A095-BBAE-AD42-73471B5A6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46" y="936675"/>
            <a:ext cx="4293955" cy="5526054"/>
          </a:xfrm>
          <a:prstGeom prst="rect">
            <a:avLst/>
          </a:prstGeom>
        </p:spPr>
      </p:pic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DAE064E4-03C1-AD80-6825-2B78CB8EB4F0}"/>
              </a:ext>
            </a:extLst>
          </p:cNvPr>
          <p:cNvSpPr/>
          <p:nvPr/>
        </p:nvSpPr>
        <p:spPr>
          <a:xfrm>
            <a:off x="1291173" y="3769770"/>
            <a:ext cx="3940628" cy="7519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1B7E565C-D5CA-3FFC-2CF8-5CB815762E45}"/>
              </a:ext>
            </a:extLst>
          </p:cNvPr>
          <p:cNvSpPr/>
          <p:nvPr/>
        </p:nvSpPr>
        <p:spPr>
          <a:xfrm>
            <a:off x="5018241" y="3769030"/>
            <a:ext cx="2626976" cy="634860"/>
          </a:xfrm>
          <a:prstGeom prst="rightArrow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A70A55BE-717F-AB77-5247-D611D0FA0D05}"/>
              </a:ext>
            </a:extLst>
          </p:cNvPr>
          <p:cNvSpPr/>
          <p:nvPr/>
        </p:nvSpPr>
        <p:spPr>
          <a:xfrm>
            <a:off x="211117" y="4673936"/>
            <a:ext cx="2160111" cy="1059482"/>
          </a:xfrm>
          <a:prstGeom prst="wedgeRectCallout">
            <a:avLst>
              <a:gd name="adj1" fmla="val 25593"/>
              <a:gd name="adj2" fmla="val -92605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表示したい分類の</a:t>
            </a:r>
            <a:br>
              <a:rPr kumimoji="1" lang="en-US" altLang="ja-JP" sz="1600" dirty="0">
                <a:solidFill>
                  <a:srgbClr val="FF0000"/>
                </a:solidFill>
              </a:rPr>
            </a:br>
            <a:r>
              <a:rPr kumimoji="1" lang="ja-JP" altLang="en-US" sz="1600" b="1" u="sng" dirty="0">
                <a:solidFill>
                  <a:srgbClr val="FF0000"/>
                </a:solidFill>
              </a:rPr>
              <a:t>「</a:t>
            </a:r>
            <a:r>
              <a:rPr kumimoji="1" lang="en-US" altLang="ja-JP" sz="1600" b="1" u="sng" dirty="0">
                <a:solidFill>
                  <a:srgbClr val="FF0000"/>
                </a:solidFill>
              </a:rPr>
              <a:t>MAP</a:t>
            </a:r>
            <a:r>
              <a:rPr kumimoji="1" lang="ja-JP" altLang="en-US" sz="1600" b="1" u="sng" dirty="0">
                <a:solidFill>
                  <a:srgbClr val="FF0000"/>
                </a:solidFill>
              </a:rPr>
              <a:t>作成」ボタン</a:t>
            </a:r>
            <a:r>
              <a:rPr kumimoji="1" lang="ja-JP" altLang="en-US" sz="1600" dirty="0">
                <a:solidFill>
                  <a:srgbClr val="FF0000"/>
                </a:solidFill>
              </a:rPr>
              <a:t>を選択する</a:t>
            </a:r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94A40BA4-74E3-46CF-E987-D1C959FDFD2B}"/>
              </a:ext>
            </a:extLst>
          </p:cNvPr>
          <p:cNvSpPr txBox="1">
            <a:spLocks/>
          </p:cNvSpPr>
          <p:nvPr/>
        </p:nvSpPr>
        <p:spPr>
          <a:xfrm>
            <a:off x="300060" y="199661"/>
            <a:ext cx="11591879" cy="584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ja-JP" altLang="en-US" sz="3200" b="1" dirty="0">
                <a:solidFill>
                  <a:srgbClr val="FF0000"/>
                </a:solidFill>
                <a:latin typeface="+mn-ea"/>
                <a:ea typeface="+mn-ea"/>
              </a:rPr>
              <a:t>使い方の詳細②</a:t>
            </a:r>
            <a:r>
              <a:rPr kumimoji="1" lang="ja-JP" altLang="en-US" sz="32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kumimoji="1" lang="ja-JP" altLang="en-US" sz="3200" b="1" dirty="0">
                <a:latin typeface="+mn-ea"/>
                <a:ea typeface="+mn-ea"/>
              </a:rPr>
              <a:t>表示したい「分類」を選択して</a:t>
            </a:r>
            <a:r>
              <a:rPr kumimoji="1" lang="en-US" altLang="ja-JP" sz="3200" b="1" dirty="0">
                <a:latin typeface="+mn-ea"/>
                <a:ea typeface="+mn-ea"/>
              </a:rPr>
              <a:t>MAP</a:t>
            </a:r>
            <a:r>
              <a:rPr kumimoji="1" lang="ja-JP" altLang="en-US" sz="3200" b="1" dirty="0">
                <a:latin typeface="+mn-ea"/>
                <a:ea typeface="+mn-ea"/>
              </a:rPr>
              <a:t>を作成</a:t>
            </a:r>
            <a:endParaRPr lang="ja-JP" altLang="en-US" sz="3200" b="1" dirty="0">
              <a:latin typeface="+mn-ea"/>
              <a:ea typeface="+mn-ea"/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4F343B54-75FB-6B5F-923F-53FF0BB4E86B}"/>
              </a:ext>
            </a:extLst>
          </p:cNvPr>
          <p:cNvSpPr/>
          <p:nvPr/>
        </p:nvSpPr>
        <p:spPr>
          <a:xfrm>
            <a:off x="5342333" y="2593473"/>
            <a:ext cx="2540966" cy="765288"/>
          </a:xfrm>
          <a:prstGeom prst="wedgeRectCallout">
            <a:avLst>
              <a:gd name="adj1" fmla="val -16325"/>
              <a:gd name="adj2" fmla="val 131920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「選択した分類」をもとに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MAP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が作成</a:t>
            </a:r>
            <a:r>
              <a:rPr kumimoji="1" lang="ja-JP" altLang="en-US" sz="1600" dirty="0">
                <a:solidFill>
                  <a:srgbClr val="FF0000"/>
                </a:solidFill>
              </a:rPr>
              <a:t>される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6282540-4864-0402-2F5F-9F0F921B71EB}"/>
              </a:ext>
            </a:extLst>
          </p:cNvPr>
          <p:cNvSpPr txBox="1"/>
          <p:nvPr/>
        </p:nvSpPr>
        <p:spPr>
          <a:xfrm>
            <a:off x="3910442" y="5372253"/>
            <a:ext cx="3225521" cy="923330"/>
          </a:xfrm>
          <a:prstGeom prst="rect">
            <a:avLst/>
          </a:prstGeom>
          <a:solidFill>
            <a:srgbClr val="CCFFFF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※</a:t>
            </a:r>
            <a:r>
              <a:rPr lang="ja-JP" altLang="en-US" u="sng" dirty="0">
                <a:solidFill>
                  <a:srgbClr val="FF0000"/>
                </a:solidFill>
              </a:rPr>
              <a:t>思ったような</a:t>
            </a:r>
            <a:r>
              <a:rPr lang="en-US" altLang="ja-JP" u="sng" dirty="0">
                <a:solidFill>
                  <a:srgbClr val="FF0000"/>
                </a:solidFill>
              </a:rPr>
              <a:t>MAP</a:t>
            </a:r>
            <a:r>
              <a:rPr lang="ja-JP" altLang="en-US" u="sng" dirty="0">
                <a:solidFill>
                  <a:srgbClr val="FF0000"/>
                </a:solidFill>
              </a:rPr>
              <a:t>が作成で</a:t>
            </a:r>
            <a:br>
              <a:rPr lang="en-US" altLang="ja-JP" u="sng" dirty="0">
                <a:solidFill>
                  <a:srgbClr val="FF0000"/>
                </a:solidFill>
              </a:rPr>
            </a:br>
            <a:r>
              <a:rPr lang="ja-JP" altLang="en-US" dirty="0">
                <a:solidFill>
                  <a:srgbClr val="FF0000"/>
                </a:solidFill>
              </a:rPr>
              <a:t>　</a:t>
            </a:r>
            <a:r>
              <a:rPr lang="ja-JP" altLang="en-US" u="sng" dirty="0">
                <a:solidFill>
                  <a:srgbClr val="FF0000"/>
                </a:solidFill>
              </a:rPr>
              <a:t>ききなかったとき</a:t>
            </a:r>
            <a:r>
              <a:rPr lang="ja-JP" altLang="en-US" dirty="0">
                <a:solidFill>
                  <a:srgbClr val="FF0000"/>
                </a:solidFill>
              </a:rPr>
              <a:t>は，</a:t>
            </a:r>
            <a:br>
              <a:rPr lang="en-US" altLang="ja-JP" dirty="0">
                <a:solidFill>
                  <a:srgbClr val="FF0000"/>
                </a:solidFill>
              </a:rPr>
            </a:br>
            <a:r>
              <a:rPr lang="ja-JP" altLang="en-US" dirty="0">
                <a:solidFill>
                  <a:srgbClr val="FF0000"/>
                </a:solidFill>
              </a:rPr>
              <a:t>　</a:t>
            </a:r>
            <a:r>
              <a:rPr lang="ja-JP" altLang="en-US" b="1" dirty="0">
                <a:solidFill>
                  <a:srgbClr val="FF0000"/>
                </a:solidFill>
              </a:rPr>
              <a:t>別の分類を選択</a:t>
            </a:r>
            <a:r>
              <a:rPr lang="ja-JP" altLang="en-US" dirty="0">
                <a:solidFill>
                  <a:srgbClr val="FF0000"/>
                </a:solidFill>
              </a:rPr>
              <a:t>して試す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3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319D8-C5FF-C734-AEDA-2D5998EC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33EBDC93-C532-450E-984A-BFF55499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914" y="1010078"/>
            <a:ext cx="5264935" cy="5746980"/>
          </a:xfrm>
          <a:prstGeom prst="rect">
            <a:avLst/>
          </a:prstGeom>
        </p:spPr>
      </p:pic>
      <p:sp>
        <p:nvSpPr>
          <p:cNvPr id="15" name="タイトル 1">
            <a:extLst>
              <a:ext uri="{FF2B5EF4-FFF2-40B4-BE49-F238E27FC236}">
                <a16:creationId xmlns:a16="http://schemas.microsoft.com/office/drawing/2014/main" id="{87B983B7-3D09-D6EE-9EB7-267B1975C76D}"/>
              </a:ext>
            </a:extLst>
          </p:cNvPr>
          <p:cNvSpPr txBox="1">
            <a:spLocks/>
          </p:cNvSpPr>
          <p:nvPr/>
        </p:nvSpPr>
        <p:spPr>
          <a:xfrm>
            <a:off x="214365" y="100942"/>
            <a:ext cx="11977635" cy="584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rgbClr val="0000FF"/>
                </a:solidFill>
                <a:latin typeface="+mn-ea"/>
                <a:ea typeface="+mn-ea"/>
              </a:rPr>
              <a:t>参考</a:t>
            </a:r>
            <a:r>
              <a:rPr lang="ja-JP" altLang="en-US" sz="3200" dirty="0">
                <a:solidFill>
                  <a:srgbClr val="0000FF"/>
                </a:solidFill>
                <a:latin typeface="+mn-ea"/>
                <a:ea typeface="+mn-ea"/>
              </a:rPr>
              <a:t>：</a:t>
            </a:r>
            <a:r>
              <a:rPr lang="ja-JP" altLang="en-US" sz="3200" b="1" dirty="0">
                <a:latin typeface="+mn-ea"/>
                <a:ea typeface="+mn-ea"/>
              </a:rPr>
              <a:t>「</a:t>
            </a:r>
            <a:r>
              <a:rPr lang="en-US" altLang="ja-JP" sz="3200" b="1" dirty="0">
                <a:latin typeface="+mn-ea"/>
                <a:ea typeface="+mn-ea"/>
              </a:rPr>
              <a:t>MAP</a:t>
            </a:r>
            <a:r>
              <a:rPr lang="ja-JP" altLang="en-US" sz="3200" b="1" dirty="0">
                <a:latin typeface="+mn-ea"/>
                <a:ea typeface="+mn-ea"/>
              </a:rPr>
              <a:t>生成のエリア」で</a:t>
            </a:r>
            <a:r>
              <a:rPr lang="en-US" altLang="ja-JP" sz="3200" b="1" dirty="0">
                <a:latin typeface="+mn-ea"/>
                <a:ea typeface="+mn-ea"/>
              </a:rPr>
              <a:t>MAP</a:t>
            </a:r>
            <a:r>
              <a:rPr lang="ja-JP" altLang="en-US" sz="3200" b="1" dirty="0">
                <a:latin typeface="+mn-ea"/>
                <a:ea typeface="+mn-ea"/>
              </a:rPr>
              <a:t>を作成する範囲を設定①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9378703-6CA3-CAD6-D45A-AAA879F3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2" y="764806"/>
            <a:ext cx="4353533" cy="5734850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F500D14-4D2D-FC30-9604-E9884F0536D3}"/>
              </a:ext>
            </a:extLst>
          </p:cNvPr>
          <p:cNvSpPr/>
          <p:nvPr/>
        </p:nvSpPr>
        <p:spPr>
          <a:xfrm>
            <a:off x="807214" y="5009103"/>
            <a:ext cx="4049487" cy="7536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FD55A7DE-B44E-4130-FBF8-FF44C08E50BD}"/>
              </a:ext>
            </a:extLst>
          </p:cNvPr>
          <p:cNvSpPr/>
          <p:nvPr/>
        </p:nvSpPr>
        <p:spPr>
          <a:xfrm rot="20440029">
            <a:off x="3190364" y="3980377"/>
            <a:ext cx="3683211" cy="798661"/>
          </a:xfrm>
          <a:prstGeom prst="rightArrow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8F630A5B-7D02-5B7E-AEB1-8170779F68FA}"/>
              </a:ext>
            </a:extLst>
          </p:cNvPr>
          <p:cNvSpPr/>
          <p:nvPr/>
        </p:nvSpPr>
        <p:spPr>
          <a:xfrm>
            <a:off x="4599245" y="2424837"/>
            <a:ext cx="2993509" cy="806233"/>
          </a:xfrm>
          <a:prstGeom prst="wedgeRectCallout">
            <a:avLst>
              <a:gd name="adj1" fmla="val -28669"/>
              <a:gd name="adj2" fmla="val 17280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u="sng" dirty="0">
                <a:solidFill>
                  <a:srgbClr val="FF0000"/>
                </a:solidFill>
              </a:rPr>
              <a:t>世界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の「国際空港」</a:t>
            </a:r>
            <a:r>
              <a:rPr lang="ja-JP" altLang="en-US" sz="2000" dirty="0">
                <a:solidFill>
                  <a:srgbClr val="FF0000"/>
                </a:solidFill>
              </a:rPr>
              <a:t>の</a:t>
            </a:r>
            <a:r>
              <a:rPr lang="en-US" altLang="ja-JP" sz="2000" dirty="0">
                <a:solidFill>
                  <a:srgbClr val="FF0000"/>
                </a:solidFill>
              </a:rPr>
              <a:t>MAP</a:t>
            </a:r>
            <a:r>
              <a:rPr lang="ja-JP" altLang="en-US" sz="2000" dirty="0">
                <a:solidFill>
                  <a:srgbClr val="FF0000"/>
                </a:solidFill>
              </a:rPr>
              <a:t>を作成した例</a:t>
            </a:r>
            <a:endParaRPr kumimoji="1"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B2B36110-CBC8-B26D-741F-93F7A34E9FF3}"/>
              </a:ext>
            </a:extLst>
          </p:cNvPr>
          <p:cNvSpPr/>
          <p:nvPr/>
        </p:nvSpPr>
        <p:spPr>
          <a:xfrm>
            <a:off x="1326382" y="1431720"/>
            <a:ext cx="3165232" cy="5578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2780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AEFA3-EF92-06F2-06BB-36B73EC3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46A9413-C240-96B7-EDFD-919C74AA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398" y="696091"/>
            <a:ext cx="4981928" cy="60223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CEA01ED-6A5F-0B8B-0A29-53A2D08F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48" y="835620"/>
            <a:ext cx="4782217" cy="5468113"/>
          </a:xfrm>
          <a:prstGeom prst="rect">
            <a:avLst/>
          </a:prstGeom>
        </p:spPr>
      </p:pic>
      <p:sp>
        <p:nvSpPr>
          <p:cNvPr id="15" name="タイトル 1">
            <a:extLst>
              <a:ext uri="{FF2B5EF4-FFF2-40B4-BE49-F238E27FC236}">
                <a16:creationId xmlns:a16="http://schemas.microsoft.com/office/drawing/2014/main" id="{47AF0E9E-7BD3-2E91-BB4E-40342208C98F}"/>
              </a:ext>
            </a:extLst>
          </p:cNvPr>
          <p:cNvSpPr txBox="1">
            <a:spLocks/>
          </p:cNvSpPr>
          <p:nvPr/>
        </p:nvSpPr>
        <p:spPr>
          <a:xfrm>
            <a:off x="214365" y="100942"/>
            <a:ext cx="11977635" cy="584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rgbClr val="0000FF"/>
                </a:solidFill>
                <a:latin typeface="+mn-ea"/>
                <a:ea typeface="+mn-ea"/>
              </a:rPr>
              <a:t>参考</a:t>
            </a:r>
            <a:r>
              <a:rPr lang="ja-JP" altLang="en-US" sz="3200" dirty="0">
                <a:solidFill>
                  <a:srgbClr val="0000FF"/>
                </a:solidFill>
                <a:latin typeface="+mn-ea"/>
                <a:ea typeface="+mn-ea"/>
              </a:rPr>
              <a:t>：</a:t>
            </a:r>
            <a:r>
              <a:rPr lang="ja-JP" altLang="en-US" sz="3200" b="1" dirty="0">
                <a:latin typeface="+mn-ea"/>
                <a:ea typeface="+mn-ea"/>
              </a:rPr>
              <a:t>「</a:t>
            </a:r>
            <a:r>
              <a:rPr lang="en-US" altLang="ja-JP" sz="3200" b="1" dirty="0">
                <a:latin typeface="+mn-ea"/>
                <a:ea typeface="+mn-ea"/>
              </a:rPr>
              <a:t>MAP</a:t>
            </a:r>
            <a:r>
              <a:rPr lang="ja-JP" altLang="en-US" sz="3200" b="1" dirty="0">
                <a:latin typeface="+mn-ea"/>
                <a:ea typeface="+mn-ea"/>
              </a:rPr>
              <a:t>生成のエリア」で</a:t>
            </a:r>
            <a:r>
              <a:rPr lang="en-US" altLang="ja-JP" sz="3200" b="1" dirty="0">
                <a:latin typeface="+mn-ea"/>
                <a:ea typeface="+mn-ea"/>
              </a:rPr>
              <a:t>MAP</a:t>
            </a:r>
            <a:r>
              <a:rPr lang="ja-JP" altLang="en-US" sz="3200" b="1" dirty="0">
                <a:latin typeface="+mn-ea"/>
                <a:ea typeface="+mn-ea"/>
              </a:rPr>
              <a:t>を作成する範囲を設定②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26D2F697-B89E-FAC0-D431-3F8783E7414D}"/>
              </a:ext>
            </a:extLst>
          </p:cNvPr>
          <p:cNvSpPr/>
          <p:nvPr/>
        </p:nvSpPr>
        <p:spPr>
          <a:xfrm>
            <a:off x="656487" y="5420966"/>
            <a:ext cx="4468172" cy="7536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C7F08A78-21F2-8995-0F0D-54B2B8A2589A}"/>
              </a:ext>
            </a:extLst>
          </p:cNvPr>
          <p:cNvSpPr/>
          <p:nvPr/>
        </p:nvSpPr>
        <p:spPr>
          <a:xfrm rot="20440029">
            <a:off x="4287918" y="4851446"/>
            <a:ext cx="2988132" cy="676777"/>
          </a:xfrm>
          <a:prstGeom prst="rightArrow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61C8C158-5A8B-83F8-B9EB-3DBA80D2C480}"/>
              </a:ext>
            </a:extLst>
          </p:cNvPr>
          <p:cNvSpPr/>
          <p:nvPr/>
        </p:nvSpPr>
        <p:spPr>
          <a:xfrm>
            <a:off x="1249340" y="1499218"/>
            <a:ext cx="3202080" cy="6310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3AD6D527-B2EC-9780-FABC-95FF61D6234B}"/>
              </a:ext>
            </a:extLst>
          </p:cNvPr>
          <p:cNvSpPr/>
          <p:nvPr/>
        </p:nvSpPr>
        <p:spPr>
          <a:xfrm>
            <a:off x="4594479" y="1029361"/>
            <a:ext cx="3407360" cy="1154917"/>
          </a:xfrm>
          <a:prstGeom prst="wedgeRectCallout">
            <a:avLst>
              <a:gd name="adj1" fmla="val -58749"/>
              <a:gd name="adj2" fmla="val 25769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「詳細設定」</a:t>
            </a:r>
            <a:r>
              <a:rPr lang="ja-JP" altLang="en-US" sz="2000" dirty="0">
                <a:solidFill>
                  <a:srgbClr val="FF0000"/>
                </a:solidFill>
              </a:rPr>
              <a:t>を選択すると</a:t>
            </a:r>
            <a:r>
              <a:rPr lang="ja-JP" altLang="en-US" sz="2000" b="1" u="sng" dirty="0">
                <a:solidFill>
                  <a:srgbClr val="FF0000"/>
                </a:solidFill>
              </a:rPr>
              <a:t>国・日本の地域・都道府県</a:t>
            </a:r>
            <a:r>
              <a:rPr lang="ja-JP" altLang="en-US" sz="2000" dirty="0">
                <a:solidFill>
                  <a:srgbClr val="FF0000"/>
                </a:solidFill>
              </a:rPr>
              <a:t>など詳細なエリアを設定可</a:t>
            </a:r>
            <a:endParaRPr kumimoji="1"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6077CD4E-2CCC-6E1C-FCFD-FB7CBA0FDA22}"/>
              </a:ext>
            </a:extLst>
          </p:cNvPr>
          <p:cNvSpPr/>
          <p:nvPr/>
        </p:nvSpPr>
        <p:spPr>
          <a:xfrm>
            <a:off x="3380889" y="3569676"/>
            <a:ext cx="2993509" cy="806233"/>
          </a:xfrm>
          <a:prstGeom prst="wedgeRectCallout">
            <a:avLst>
              <a:gd name="adj1" fmla="val 26046"/>
              <a:gd name="adj2" fmla="val 162836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u="sng" dirty="0">
                <a:solidFill>
                  <a:srgbClr val="FF0000"/>
                </a:solidFill>
              </a:rPr>
              <a:t>近畿地方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の「神社」</a:t>
            </a:r>
            <a:r>
              <a:rPr lang="ja-JP" altLang="en-US" sz="2000" dirty="0">
                <a:solidFill>
                  <a:srgbClr val="FF0000"/>
                </a:solidFill>
              </a:rPr>
              <a:t>の</a:t>
            </a:r>
            <a:r>
              <a:rPr lang="en-US" altLang="ja-JP" sz="2000" dirty="0">
                <a:solidFill>
                  <a:srgbClr val="FF0000"/>
                </a:solidFill>
              </a:rPr>
              <a:t>MAP</a:t>
            </a:r>
            <a:r>
              <a:rPr lang="ja-JP" altLang="en-US" sz="2000" dirty="0">
                <a:solidFill>
                  <a:srgbClr val="FF0000"/>
                </a:solidFill>
              </a:rPr>
              <a:t>を作成した例</a:t>
            </a:r>
            <a:endParaRPr kumimoji="1" lang="en-US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4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43986-8C62-43D3-4B16-87B5267FD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4E9998A9-1DD0-E0C1-CC67-5760F9240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136" y="1576421"/>
            <a:ext cx="4544059" cy="5106113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2BF87D3-9336-867E-1DB3-5026E637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4" y="1576421"/>
            <a:ext cx="4001058" cy="3029373"/>
          </a:xfrm>
          <a:prstGeom prst="rect">
            <a:avLst/>
          </a:prstGeom>
        </p:spPr>
      </p:pic>
      <p:sp>
        <p:nvSpPr>
          <p:cNvPr id="15" name="タイトル 1">
            <a:extLst>
              <a:ext uri="{FF2B5EF4-FFF2-40B4-BE49-F238E27FC236}">
                <a16:creationId xmlns:a16="http://schemas.microsoft.com/office/drawing/2014/main" id="{9D415EDD-1FD8-3B0E-BC78-FE9C9BDC5FC8}"/>
              </a:ext>
            </a:extLst>
          </p:cNvPr>
          <p:cNvSpPr txBox="1">
            <a:spLocks/>
          </p:cNvSpPr>
          <p:nvPr/>
        </p:nvSpPr>
        <p:spPr>
          <a:xfrm>
            <a:off x="214365" y="100942"/>
            <a:ext cx="11977635" cy="584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b="1" dirty="0">
                <a:solidFill>
                  <a:srgbClr val="0000FF"/>
                </a:solidFill>
                <a:latin typeface="+mn-ea"/>
                <a:ea typeface="+mn-ea"/>
              </a:rPr>
              <a:t>参考</a:t>
            </a:r>
            <a:r>
              <a:rPr lang="ja-JP" altLang="en-US" sz="3200" dirty="0">
                <a:solidFill>
                  <a:srgbClr val="0000FF"/>
                </a:solidFill>
                <a:latin typeface="+mn-ea"/>
                <a:ea typeface="+mn-ea"/>
              </a:rPr>
              <a:t>：</a:t>
            </a:r>
            <a:r>
              <a:rPr lang="ja-JP" altLang="en-US" sz="3200" b="1" dirty="0">
                <a:latin typeface="+mn-ea"/>
                <a:ea typeface="+mn-ea"/>
              </a:rPr>
              <a:t>分類を表す「関係の種類」の違い</a:t>
            </a: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2FACD757-0592-A83C-2CA4-2B3BBA95D9E7}"/>
              </a:ext>
            </a:extLst>
          </p:cNvPr>
          <p:cNvSpPr/>
          <p:nvPr/>
        </p:nvSpPr>
        <p:spPr>
          <a:xfrm>
            <a:off x="346921" y="3220111"/>
            <a:ext cx="3250390" cy="13856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9CDFEEA0-093E-9784-ACE7-BA42804CE9EE}"/>
              </a:ext>
            </a:extLst>
          </p:cNvPr>
          <p:cNvSpPr/>
          <p:nvPr/>
        </p:nvSpPr>
        <p:spPr>
          <a:xfrm>
            <a:off x="294974" y="4726710"/>
            <a:ext cx="3776781" cy="1083155"/>
          </a:xfrm>
          <a:prstGeom prst="wedgeRectCallout">
            <a:avLst>
              <a:gd name="adj1" fmla="val -16257"/>
              <a:gd name="adj2" fmla="val -74004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「西国三十三箇所」</a:t>
            </a:r>
            <a:r>
              <a:rPr lang="ja-JP" altLang="en-US" sz="2000" dirty="0">
                <a:solidFill>
                  <a:srgbClr val="FF0000"/>
                </a:solidFill>
              </a:rPr>
              <a:t>は「含む」「一部」のいずれの関係でも正しい</a:t>
            </a:r>
            <a:r>
              <a:rPr lang="en-US" altLang="ja-JP" sz="2000" dirty="0">
                <a:solidFill>
                  <a:srgbClr val="FF0000"/>
                </a:solidFill>
              </a:rPr>
              <a:t>MAP</a:t>
            </a:r>
            <a:r>
              <a:rPr lang="ja-JP" altLang="en-US" sz="2000" dirty="0">
                <a:solidFill>
                  <a:srgbClr val="FF0000"/>
                </a:solidFill>
              </a:rPr>
              <a:t>が作成できる</a:t>
            </a:r>
            <a:endParaRPr kumimoji="1"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B528E0F-775D-E368-38E3-D57D2A1646D6}"/>
              </a:ext>
            </a:extLst>
          </p:cNvPr>
          <p:cNvSpPr txBox="1"/>
          <p:nvPr/>
        </p:nvSpPr>
        <p:spPr>
          <a:xfrm>
            <a:off x="294974" y="643458"/>
            <a:ext cx="1154638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2400" b="1" dirty="0" err="1"/>
              <a:t>Wikidata</a:t>
            </a:r>
            <a:r>
              <a:rPr lang="ja-JP" altLang="en-US" sz="2400" b="1" dirty="0"/>
              <a:t>における分類を表す「関係」</a:t>
            </a:r>
            <a:r>
              <a:rPr lang="ja-JP" altLang="en-US" sz="2400" dirty="0"/>
              <a:t>はデータの違いの依って，</a:t>
            </a:r>
            <a:r>
              <a:rPr lang="ja-JP" altLang="en-US" sz="2400" u="sng" dirty="0"/>
              <a:t>異なる種類の表現がある</a:t>
            </a:r>
            <a:r>
              <a:rPr kumimoji="1" lang="ja-JP" altLang="en-US" sz="2400" dirty="0"/>
              <a:t>→本サービスでは主要な</a:t>
            </a:r>
            <a:r>
              <a:rPr kumimoji="1" lang="ja-JP" altLang="en-US" sz="2400" dirty="0">
                <a:solidFill>
                  <a:srgbClr val="FF0000"/>
                </a:solidFill>
              </a:rPr>
              <a:t>「関係の種類」を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一括して検索・選択</a:t>
            </a:r>
            <a:r>
              <a:rPr kumimoji="1" lang="ja-JP" altLang="en-US" sz="2400" dirty="0"/>
              <a:t>できる</a:t>
            </a:r>
            <a:endParaRPr kumimoji="1" lang="en-US" altLang="ja-JP" sz="2000" dirty="0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5BE0F4D1-24D1-3721-DA37-B239B34F6306}"/>
              </a:ext>
            </a:extLst>
          </p:cNvPr>
          <p:cNvSpPr/>
          <p:nvPr/>
        </p:nvSpPr>
        <p:spPr>
          <a:xfrm>
            <a:off x="4621001" y="4605794"/>
            <a:ext cx="2985601" cy="6928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D4788C8-690F-FD2E-E277-363E6CE13B88}"/>
              </a:ext>
            </a:extLst>
          </p:cNvPr>
          <p:cNvSpPr/>
          <p:nvPr/>
        </p:nvSpPr>
        <p:spPr>
          <a:xfrm>
            <a:off x="4619949" y="3908807"/>
            <a:ext cx="2985601" cy="5594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F7618DEF-7012-B6A7-D091-04ABD5C83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835" y="1517589"/>
            <a:ext cx="3069831" cy="234149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1C0F753B-D2EC-734E-54B5-1023DECA8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064" y="3970461"/>
            <a:ext cx="3299015" cy="2712073"/>
          </a:xfrm>
          <a:prstGeom prst="rect">
            <a:avLst/>
          </a:prstGeom>
        </p:spPr>
      </p:pic>
      <p:sp>
        <p:nvSpPr>
          <p:cNvPr id="22" name="矢印: 右 21">
            <a:extLst>
              <a:ext uri="{FF2B5EF4-FFF2-40B4-BE49-F238E27FC236}">
                <a16:creationId xmlns:a16="http://schemas.microsoft.com/office/drawing/2014/main" id="{3BD8C287-94C9-B269-C505-92CF0CD48E98}"/>
              </a:ext>
            </a:extLst>
          </p:cNvPr>
          <p:cNvSpPr/>
          <p:nvPr/>
        </p:nvSpPr>
        <p:spPr>
          <a:xfrm rot="20440029">
            <a:off x="7370772" y="3534161"/>
            <a:ext cx="1691717" cy="536921"/>
          </a:xfrm>
          <a:prstGeom prst="rightArrow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08464D04-F132-130C-3F12-7CC2CF8A6358}"/>
              </a:ext>
            </a:extLst>
          </p:cNvPr>
          <p:cNvSpPr/>
          <p:nvPr/>
        </p:nvSpPr>
        <p:spPr>
          <a:xfrm>
            <a:off x="7447573" y="4605794"/>
            <a:ext cx="1397017" cy="662494"/>
          </a:xfrm>
          <a:prstGeom prst="rightArrow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吹き出し: 四角形 23">
            <a:extLst>
              <a:ext uri="{FF2B5EF4-FFF2-40B4-BE49-F238E27FC236}">
                <a16:creationId xmlns:a16="http://schemas.microsoft.com/office/drawing/2014/main" id="{E9F65E51-99BA-E268-B75B-826FB3D589F1}"/>
              </a:ext>
            </a:extLst>
          </p:cNvPr>
          <p:cNvSpPr/>
          <p:nvPr/>
        </p:nvSpPr>
        <p:spPr>
          <a:xfrm>
            <a:off x="4361295" y="5568832"/>
            <a:ext cx="3502908" cy="1083155"/>
          </a:xfrm>
          <a:prstGeom prst="wedgeRectCallout">
            <a:avLst>
              <a:gd name="adj1" fmla="val 27058"/>
              <a:gd name="adj2" fmla="val -85136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rgbClr val="FF0000"/>
                </a:solidFill>
              </a:rPr>
              <a:t>「四国八十八箇所」</a:t>
            </a:r>
            <a:r>
              <a:rPr lang="ja-JP" altLang="en-US" sz="2000" dirty="0">
                <a:solidFill>
                  <a:srgbClr val="FF0000"/>
                </a:solidFill>
              </a:rPr>
              <a:t>は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>
                <a:solidFill>
                  <a:srgbClr val="FF0000"/>
                </a:solidFill>
              </a:rPr>
              <a:t>「ついて（分類の特殊系）」</a:t>
            </a:r>
            <a:endParaRPr lang="en-US" altLang="ja-JP" sz="2000" dirty="0">
              <a:solidFill>
                <a:srgbClr val="FF0000"/>
              </a:solidFill>
            </a:endParaRPr>
          </a:p>
          <a:p>
            <a:pPr algn="ctr"/>
            <a:r>
              <a:rPr lang="ja-JP" altLang="en-US" sz="2000" dirty="0">
                <a:solidFill>
                  <a:srgbClr val="FF0000"/>
                </a:solidFill>
              </a:rPr>
              <a:t>で正しい</a:t>
            </a:r>
            <a:r>
              <a:rPr lang="en-US" altLang="ja-JP" sz="2000" dirty="0">
                <a:solidFill>
                  <a:srgbClr val="FF0000"/>
                </a:solidFill>
              </a:rPr>
              <a:t>MAP</a:t>
            </a:r>
            <a:r>
              <a:rPr lang="ja-JP" altLang="en-US" sz="2000" dirty="0">
                <a:solidFill>
                  <a:srgbClr val="FF0000"/>
                </a:solidFill>
              </a:rPr>
              <a:t>が作成可</a:t>
            </a:r>
            <a:endParaRPr kumimoji="1" lang="en-US" altLang="ja-JP" sz="2000" dirty="0">
              <a:solidFill>
                <a:srgbClr val="FF0000"/>
              </a:solidFill>
            </a:endParaRP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BC559210-6F21-53C7-F93A-DA1031F5BC9D}"/>
              </a:ext>
            </a:extLst>
          </p:cNvPr>
          <p:cNvSpPr/>
          <p:nvPr/>
        </p:nvSpPr>
        <p:spPr>
          <a:xfrm>
            <a:off x="9623175" y="2937733"/>
            <a:ext cx="2356950" cy="775474"/>
          </a:xfrm>
          <a:prstGeom prst="wedgeRectCallout">
            <a:avLst>
              <a:gd name="adj1" fmla="val -65029"/>
              <a:gd name="adj2" fmla="val -34601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rgbClr val="FF0000"/>
                </a:solidFill>
              </a:rPr>
              <a:t>「一部」では明らかに数が少ない</a:t>
            </a:r>
            <a:endParaRPr kumimoji="1" lang="en-US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813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1203</Words>
  <Application>Microsoft Office PowerPoint</Application>
  <PresentationFormat>ワイド画面</PresentationFormat>
  <Paragraphs>92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游ゴシック</vt:lpstr>
      <vt:lpstr>游ゴシック Light</vt:lpstr>
      <vt:lpstr>Arial</vt:lpstr>
      <vt:lpstr>Office テーマ</vt:lpstr>
      <vt:lpstr>PowerPoint プレゼンテーション</vt:lpstr>
      <vt:lpstr>「WD巡礼マップ」の概要①</vt:lpstr>
      <vt:lpstr>PowerPoint プレゼンテーション</vt:lpstr>
      <vt:lpstr>使い方の詳細①：表示したいデータの「分類」を検索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使い方の詳細③：MAP上で表示されたデータの詳細を表示</vt:lpstr>
      <vt:lpstr>使い方の詳細④： Google Mapを用いた経路検索</vt:lpstr>
      <vt:lpstr>参考： Wikidataでの定義内容の確認</vt:lpstr>
      <vt:lpstr>使い方の詳細⑤： 複数MAPの合成</vt:lpstr>
      <vt:lpstr>使い方の詳細⑥： MAPの保存・共有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古崎晃司</dc:creator>
  <cp:lastModifiedBy>晃司 古崎</cp:lastModifiedBy>
  <cp:revision>26</cp:revision>
  <dcterms:created xsi:type="dcterms:W3CDTF">2024-10-14T03:25:55Z</dcterms:created>
  <dcterms:modified xsi:type="dcterms:W3CDTF">2025-01-25T13:49:02Z</dcterms:modified>
</cp:coreProperties>
</file>